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8" r:id="rId1"/>
  </p:sldMasterIdLst>
  <p:notesMasterIdLst>
    <p:notesMasterId r:id="rId9"/>
  </p:notesMasterIdLst>
  <p:sldIdLst>
    <p:sldId id="256" r:id="rId2"/>
    <p:sldId id="285" r:id="rId3"/>
    <p:sldId id="284" r:id="rId4"/>
    <p:sldId id="286" r:id="rId5"/>
    <p:sldId id="287" r:id="rId6"/>
    <p:sldId id="291" r:id="rId7"/>
    <p:sldId id="292" r:id="rId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A80C"/>
    <a:srgbClr val="B58817"/>
    <a:srgbClr val="000000"/>
    <a:srgbClr val="B3A819"/>
    <a:srgbClr val="DFD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05BF7D-D1B8-4FB1-B2DD-01A1839D69AB}">
  <a:tblStyle styleId="{4905BF7D-D1B8-4FB1-B2DD-01A1839D69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57" d="100"/>
          <a:sy n="157" d="100"/>
        </p:scale>
        <p:origin x="-282" y="2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22470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3699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45225" y="2762725"/>
            <a:ext cx="67365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938246" y="2533163"/>
            <a:ext cx="7218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659861" y="2533163"/>
            <a:ext cx="7218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1" y="2533163"/>
            <a:ext cx="7218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21425" y="2533163"/>
            <a:ext cx="52167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▷"/>
              <a:defRPr>
                <a:solidFill>
                  <a:schemeClr val="dk1"/>
                </a:solidFill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lant in a forest&#10;&#10;Description automatically generated">
            <a:extLst>
              <a:ext uri="{FF2B5EF4-FFF2-40B4-BE49-F238E27FC236}">
                <a16:creationId xmlns:a16="http://schemas.microsoft.com/office/drawing/2014/main" xmlns="" id="{83CE2AF8-1E94-4089-9E55-4CC3C08DC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8" name="Google Shape;88;p12"/>
          <p:cNvSpPr txBox="1">
            <a:spLocks noGrp="1"/>
          </p:cNvSpPr>
          <p:nvPr>
            <p:ph type="ctrTitle"/>
          </p:nvPr>
        </p:nvSpPr>
        <p:spPr>
          <a:xfrm>
            <a:off x="1565416" y="1871707"/>
            <a:ext cx="6254751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en-US" b="1" i="1" dirty="0">
                <a:solidFill>
                  <a:schemeClr val="bg2">
                    <a:lumMod val="50000"/>
                  </a:schemeClr>
                </a:solidFill>
              </a:rPr>
              <a:t>Yordanov Family Farm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8984731-F1C4-4095-BCA1-5BE4D4BC240A}"/>
              </a:ext>
            </a:extLst>
          </p:cNvPr>
          <p:cNvSpPr/>
          <p:nvPr/>
        </p:nvSpPr>
        <p:spPr>
          <a:xfrm>
            <a:off x="1956054" y="2661314"/>
            <a:ext cx="5473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400" b="1" i="1" dirty="0">
                <a:solidFill>
                  <a:schemeClr val="bg2">
                    <a:lumMod val="50000"/>
                  </a:schemeClr>
                </a:solidFill>
              </a:rPr>
              <a:t>100% Pure Essential Oils and Crops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0AADC-98BB-448B-A849-E02348452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295" y="452133"/>
            <a:ext cx="6462600" cy="8574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Vivaldi" panose="03020602050506090804" pitchFamily="66" charset="0"/>
              </a:rPr>
              <a:t>Where are we located ?</a:t>
            </a:r>
            <a:endParaRPr lang="bg-BG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00AE61-43E2-4BCE-99BE-A5CA9CF7F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0720" y="1291285"/>
            <a:ext cx="6462600" cy="3552300"/>
          </a:xfrm>
        </p:spPr>
        <p:txBody>
          <a:bodyPr/>
          <a:lstStyle/>
          <a:p>
            <a:pPr marL="114300" indent="0" algn="ctr">
              <a:buNone/>
            </a:pPr>
            <a:r>
              <a:rPr lang="en-US" altLang="bg-BG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Malina, Dobrich, Bulgaria, Europe</a:t>
            </a:r>
          </a:p>
          <a:p>
            <a:endParaRPr lang="bg-BG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E93CE86-20AE-42F3-8CA3-0C07B5E459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6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C6751A6C-1C1D-456F-856F-A7F80C13C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719" y="133067"/>
            <a:ext cx="631856" cy="601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71AF323-CFB0-4D9A-B2E3-3CEC14AD5E19}"/>
              </a:ext>
            </a:extLst>
          </p:cNvPr>
          <p:cNvSpPr txBox="1"/>
          <p:nvPr/>
        </p:nvSpPr>
        <p:spPr>
          <a:xfrm>
            <a:off x="7421268" y="734703"/>
            <a:ext cx="21186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Yordanov Family Farm</a:t>
            </a:r>
            <a:endParaRPr lang="bg-BG" sz="1000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140CA378-52A6-4C13-944B-54FA8E916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15" y="230492"/>
            <a:ext cx="631856" cy="4067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F9AC9D-9635-411E-9A70-A2C7EC529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649" y="2160898"/>
            <a:ext cx="3721998" cy="2358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2660711-3C0B-4208-9961-F5FEAB7B23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700" y="2160898"/>
            <a:ext cx="3160605" cy="2358297"/>
          </a:xfrm>
          <a:prstGeom prst="rect">
            <a:avLst/>
          </a:prstGeom>
        </p:spPr>
      </p:pic>
      <p:sp>
        <p:nvSpPr>
          <p:cNvPr id="12" name="Star: 5 Points 11">
            <a:extLst>
              <a:ext uri="{FF2B5EF4-FFF2-40B4-BE49-F238E27FC236}">
                <a16:creationId xmlns:a16="http://schemas.microsoft.com/office/drawing/2014/main" xmlns="" id="{8AF0E5A1-CA97-42F3-9CD5-805A8195AA2A}"/>
              </a:ext>
            </a:extLst>
          </p:cNvPr>
          <p:cNvSpPr/>
          <p:nvPr/>
        </p:nvSpPr>
        <p:spPr>
          <a:xfrm>
            <a:off x="7657197" y="2660073"/>
            <a:ext cx="45719" cy="45719"/>
          </a:xfrm>
          <a:prstGeom prst="star5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659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0AADC-98BB-448B-A849-E02348452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668" y="433885"/>
            <a:ext cx="6462600" cy="857400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Vivaldi" panose="03020602050506090804" pitchFamily="66" charset="0"/>
              </a:rPr>
              <a:t>Who are we ?</a:t>
            </a:r>
            <a:endParaRPr lang="bg-BG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00AE61-43E2-4BCE-99BE-A5CA9CF7F2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SzPct val="90000"/>
              <a:buBlip>
                <a:blip r:embed="rId2"/>
              </a:buBlip>
            </a:pPr>
            <a:r>
              <a:rPr lang="en-US" altLang="en-US" sz="2000" b="1" i="1" dirty="0">
                <a:solidFill>
                  <a:srgbClr val="7030A0"/>
                </a:solidFill>
                <a:latin typeface="Arial" panose="020B0604020202020204" pitchFamily="34" charset="0"/>
              </a:rPr>
              <a:t>Yordanov family has a long experience in agriculture, cultivation of agricultural crops, industrial crops and livestock breeding</a:t>
            </a:r>
          </a:p>
          <a:p>
            <a:pPr eaLnBrk="1" hangingPunct="1">
              <a:buBlip>
                <a:blip r:embed="rId2"/>
              </a:buBlip>
            </a:pPr>
            <a:r>
              <a:rPr lang="en-US" altLang="en-US" sz="2000" b="1" i="1" dirty="0">
                <a:solidFill>
                  <a:srgbClr val="7030A0"/>
                </a:solidFill>
                <a:latin typeface="Arial" panose="020B0604020202020204" pitchFamily="34" charset="0"/>
              </a:rPr>
              <a:t>Several generations grew up loving the land and feeling satisfied with the joy that creation brings</a:t>
            </a:r>
          </a:p>
          <a:p>
            <a:pPr eaLnBrk="1" hangingPunct="1">
              <a:buBlip>
                <a:blip r:embed="rId2"/>
              </a:buBlip>
            </a:pPr>
            <a:r>
              <a:rPr lang="en-US" altLang="en-US" sz="2000" b="1" i="1" dirty="0">
                <a:solidFill>
                  <a:srgbClr val="7030A0"/>
                </a:solidFill>
                <a:latin typeface="Arial" panose="020B0604020202020204" pitchFamily="34" charset="0"/>
              </a:rPr>
              <a:t>Our experience and the will to overcome various challenges has been the driving force which makes us confident to continue</a:t>
            </a:r>
            <a:endParaRPr lang="bg-BG" altLang="en-US" sz="2000" b="1" i="1" dirty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endParaRPr lang="bg-B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E93CE86-20AE-42F3-8CA3-0C07B5E459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6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C6751A6C-1C1D-456F-856F-A7F80C13C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719" y="133067"/>
            <a:ext cx="631856" cy="601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71AF323-CFB0-4D9A-B2E3-3CEC14AD5E19}"/>
              </a:ext>
            </a:extLst>
          </p:cNvPr>
          <p:cNvSpPr txBox="1"/>
          <p:nvPr/>
        </p:nvSpPr>
        <p:spPr>
          <a:xfrm>
            <a:off x="7421268" y="734703"/>
            <a:ext cx="21186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Yordanov Family Farm</a:t>
            </a:r>
            <a:endParaRPr lang="bg-BG" sz="1000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140CA378-52A6-4C13-944B-54FA8E916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15" y="230492"/>
            <a:ext cx="631856" cy="40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3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00AE61-43E2-4BCE-99BE-A5CA9CF7F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43" y="980924"/>
            <a:ext cx="5188445" cy="3552300"/>
          </a:xfrm>
        </p:spPr>
        <p:txBody>
          <a:bodyPr/>
          <a:lstStyle/>
          <a:p>
            <a:pPr>
              <a:buSzPct val="90000"/>
              <a:buBlip>
                <a:blip r:embed="rId2"/>
              </a:buBlip>
            </a:pP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core business is growing conventional cereal and essential oil crops</a:t>
            </a:r>
          </a:p>
          <a:p>
            <a:pPr>
              <a:buSzPct val="90000"/>
              <a:buBlip>
                <a:blip r:embed="rId2"/>
              </a:buBlip>
            </a:pP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strive to continue developing and be part of the modern agricultural trends</a:t>
            </a:r>
          </a:p>
          <a:p>
            <a:pPr>
              <a:buSzPct val="90000"/>
              <a:buBlip>
                <a:blip r:embed="rId2"/>
              </a:buBlip>
            </a:pP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2009, we have created the first lavender plantations in our farm. It took us only several years to plant 250 </a:t>
            </a:r>
            <a:r>
              <a:rPr lang="en-US" sz="20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decares</a:t>
            </a: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lavender</a:t>
            </a:r>
          </a:p>
          <a:p>
            <a:pPr>
              <a:buSzPct val="90000"/>
              <a:buBlip>
                <a:blip r:embed="rId2"/>
              </a:buBlip>
            </a:pPr>
            <a:endParaRPr lang="bg-B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E93CE86-20AE-42F3-8CA3-0C07B5E459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6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C6751A6C-1C1D-456F-856F-A7F80C13C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719" y="133067"/>
            <a:ext cx="631856" cy="601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71AF323-CFB0-4D9A-B2E3-3CEC14AD5E19}"/>
              </a:ext>
            </a:extLst>
          </p:cNvPr>
          <p:cNvSpPr txBox="1"/>
          <p:nvPr/>
        </p:nvSpPr>
        <p:spPr>
          <a:xfrm>
            <a:off x="7421268" y="734703"/>
            <a:ext cx="21186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Yordanov Family Farm</a:t>
            </a:r>
            <a:endParaRPr lang="bg-BG" sz="1000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140CA378-52A6-4C13-944B-54FA8E916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15" y="230492"/>
            <a:ext cx="631856" cy="406785"/>
          </a:xfrm>
          <a:prstGeom prst="rect">
            <a:avLst/>
          </a:prstGeom>
        </p:spPr>
      </p:pic>
      <p:pic>
        <p:nvPicPr>
          <p:cNvPr id="13" name="Picture 12" descr="A large empty field&#10;&#10;Description automatically generated">
            <a:extLst>
              <a:ext uri="{FF2B5EF4-FFF2-40B4-BE49-F238E27FC236}">
                <a16:creationId xmlns:a16="http://schemas.microsoft.com/office/drawing/2014/main" xmlns="" id="{4CAA12F8-9363-48A2-ADA1-642384748C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2988" y="1577708"/>
            <a:ext cx="3347047" cy="235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6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00AE61-43E2-4BCE-99BE-A5CA9CF7F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43" y="980924"/>
            <a:ext cx="5188445" cy="3552300"/>
          </a:xfrm>
        </p:spPr>
        <p:txBody>
          <a:bodyPr/>
          <a:lstStyle/>
          <a:p>
            <a:pPr>
              <a:buSzPct val="90000"/>
              <a:buBlip>
                <a:blip r:embed="rId2"/>
              </a:buBlip>
            </a:pP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entire process – from planting the seeds to cultivating and flower gathering meets the modern standards in this sector</a:t>
            </a:r>
          </a:p>
          <a:p>
            <a:pPr>
              <a:buSzPct val="90000"/>
              <a:buBlip>
                <a:blip r:embed="rId2"/>
              </a:buBlip>
            </a:pP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continue investing in new cultures. Four years ago, we also made plantations with  </a:t>
            </a:r>
            <a:r>
              <a:rPr lang="en-US" sz="20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Helichrysum</a:t>
            </a: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Helichrysum</a:t>
            </a: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italicum</a:t>
            </a: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Immortelle) and Melissa (Lemon Balm)</a:t>
            </a:r>
            <a:endParaRPr lang="bg-BG" sz="20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E93CE86-20AE-42F3-8CA3-0C07B5E459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6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C6751A6C-1C1D-456F-856F-A7F80C13C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719" y="133067"/>
            <a:ext cx="631856" cy="601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71AF323-CFB0-4D9A-B2E3-3CEC14AD5E19}"/>
              </a:ext>
            </a:extLst>
          </p:cNvPr>
          <p:cNvSpPr txBox="1"/>
          <p:nvPr/>
        </p:nvSpPr>
        <p:spPr>
          <a:xfrm>
            <a:off x="7421268" y="734703"/>
            <a:ext cx="21186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Yordanov Family Farm</a:t>
            </a:r>
            <a:endParaRPr lang="bg-BG" sz="1000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140CA378-52A6-4C13-944B-54FA8E916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15" y="230492"/>
            <a:ext cx="631856" cy="4067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F3EA3B1-ABF8-4DC7-9D6B-482C491CC4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000" y="1327964"/>
            <a:ext cx="2540575" cy="1429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C4FEFB-F2C8-4B59-8F57-7EAD72300F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80" t="7277" r="80" b="6057"/>
          <a:stretch/>
        </p:blipFill>
        <p:spPr>
          <a:xfrm>
            <a:off x="5940000" y="2412000"/>
            <a:ext cx="2538550" cy="140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A19C4C3-A758-43D7-95BA-6F12614BB07B}"/>
              </a:ext>
            </a:extLst>
          </p:cNvPr>
          <p:cNvSpPr txBox="1"/>
          <p:nvPr/>
        </p:nvSpPr>
        <p:spPr>
          <a:xfrm>
            <a:off x="6740236" y="2063810"/>
            <a:ext cx="1212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Melissa</a:t>
            </a:r>
            <a:endParaRPr lang="bg-BG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8AAB7BD-01D4-4A97-9E87-F66D63233EFB}"/>
              </a:ext>
            </a:extLst>
          </p:cNvPr>
          <p:cNvSpPr txBox="1"/>
          <p:nvPr/>
        </p:nvSpPr>
        <p:spPr>
          <a:xfrm>
            <a:off x="6582357" y="3455623"/>
            <a:ext cx="1253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Helichrysum</a:t>
            </a:r>
            <a:endParaRPr lang="bg-B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10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00AE61-43E2-4BCE-99BE-A5CA9CF7F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3204" y="637277"/>
            <a:ext cx="5188445" cy="4228282"/>
          </a:xfrm>
        </p:spPr>
        <p:txBody>
          <a:bodyPr/>
          <a:lstStyle/>
          <a:p>
            <a:pPr>
              <a:buSzPct val="90000"/>
              <a:buBlip>
                <a:blip r:embed="rId2"/>
              </a:buBlip>
            </a:pP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annual growth of essential oil extraction. L</a:t>
            </a:r>
            <a:r>
              <a:rPr lang="en-US" sz="20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avender </a:t>
            </a: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 production is more than 1400 </a:t>
            </a:r>
            <a:r>
              <a:rPr lang="en-US" sz="20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 per year</a:t>
            </a:r>
            <a:endParaRPr lang="en-US" sz="20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90000"/>
              <a:buBlip>
                <a:blip r:embed="rId2"/>
              </a:buBlip>
            </a:pPr>
            <a:r>
              <a:rPr lang="en-US" sz="20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entire harvest is processed until essential oil of high quality is produced through steam </a:t>
            </a: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distillation in new automated distillery plants which meet the modern quality control criteria for each stage of the process</a:t>
            </a:r>
          </a:p>
          <a:p>
            <a:pPr>
              <a:buSzPct val="90000"/>
              <a:buBlip>
                <a:blip r:embed="rId2"/>
              </a:buBlip>
            </a:pP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essential oil is stored in certified  containers</a:t>
            </a:r>
          </a:p>
          <a:p>
            <a:pPr marL="114300" indent="0">
              <a:buSzPct val="90000"/>
              <a:buNone/>
            </a:pPr>
            <a:endParaRPr lang="bg-BG" sz="20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E93CE86-20AE-42F3-8CA3-0C07B5E459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6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C6751A6C-1C1D-456F-856F-A7F80C13C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719" y="133067"/>
            <a:ext cx="631856" cy="601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71AF323-CFB0-4D9A-B2E3-3CEC14AD5E19}"/>
              </a:ext>
            </a:extLst>
          </p:cNvPr>
          <p:cNvSpPr txBox="1"/>
          <p:nvPr/>
        </p:nvSpPr>
        <p:spPr>
          <a:xfrm>
            <a:off x="7421268" y="734703"/>
            <a:ext cx="21186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Yordanov Family Farm</a:t>
            </a:r>
            <a:endParaRPr lang="bg-BG" sz="1000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140CA378-52A6-4C13-944B-54FA8E916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15" y="230492"/>
            <a:ext cx="631856" cy="4067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350E214-D7AF-4312-A695-8036D6C36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1649" y="1641764"/>
            <a:ext cx="3356097" cy="210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8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00AE61-43E2-4BCE-99BE-A5CA9CF7F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43" y="980924"/>
            <a:ext cx="5188445" cy="3552300"/>
          </a:xfrm>
        </p:spPr>
        <p:txBody>
          <a:bodyPr/>
          <a:lstStyle/>
          <a:p>
            <a:pPr>
              <a:buSzPct val="90000"/>
              <a:buBlip>
                <a:blip r:embed="rId2"/>
              </a:buBlip>
            </a:pP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production quality is tested in specialized test laboratories which meet the European standards</a:t>
            </a:r>
          </a:p>
          <a:p>
            <a:pPr>
              <a:buSzPct val="90000"/>
              <a:buBlip>
                <a:blip r:embed="rId2"/>
              </a:buBlip>
            </a:pP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sell the entire production of lavender oil on the international market, mainly in the European Union (France, Austria, Germany, </a:t>
            </a:r>
            <a:r>
              <a:rPr lang="en-US" sz="20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SzPct val="90000"/>
              <a:buBlip>
                <a:blip r:embed="rId2"/>
              </a:buBlip>
            </a:pPr>
            <a:endParaRPr lang="bg-BG" sz="20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E93CE86-20AE-42F3-8CA3-0C07B5E459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6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C6751A6C-1C1D-456F-856F-A7F80C13C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719" y="133067"/>
            <a:ext cx="631856" cy="601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71AF323-CFB0-4D9A-B2E3-3CEC14AD5E19}"/>
              </a:ext>
            </a:extLst>
          </p:cNvPr>
          <p:cNvSpPr txBox="1"/>
          <p:nvPr/>
        </p:nvSpPr>
        <p:spPr>
          <a:xfrm>
            <a:off x="7421268" y="734703"/>
            <a:ext cx="21186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Yordanov Family Farm</a:t>
            </a:r>
            <a:endParaRPr lang="bg-BG" sz="1000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140CA378-52A6-4C13-944B-54FA8E916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15" y="230492"/>
            <a:ext cx="631856" cy="406785"/>
          </a:xfrm>
          <a:prstGeom prst="rect">
            <a:avLst/>
          </a:prstGeom>
        </p:spPr>
      </p:pic>
      <p:pic>
        <p:nvPicPr>
          <p:cNvPr id="5" name="Picture 4" descr="A large green field&#10;&#10;Description automatically generated">
            <a:extLst>
              <a:ext uri="{FF2B5EF4-FFF2-40B4-BE49-F238E27FC236}">
                <a16:creationId xmlns:a16="http://schemas.microsoft.com/office/drawing/2014/main" xmlns="" id="{2C74AC1D-A574-4963-8068-BA2F2799F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0976" y="1218576"/>
            <a:ext cx="3556769" cy="219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2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tonio template">
  <a:themeElements>
    <a:clrScheme name="Custom 347">
      <a:dk1>
        <a:srgbClr val="677480"/>
      </a:dk1>
      <a:lt1>
        <a:srgbClr val="FFFFFF"/>
      </a:lt1>
      <a:dk2>
        <a:srgbClr val="2185C5"/>
      </a:dk2>
      <a:lt2>
        <a:srgbClr val="FFFFFF"/>
      </a:lt2>
      <a:accent1>
        <a:srgbClr val="2185C5"/>
      </a:accent1>
      <a:accent2>
        <a:srgbClr val="7ECEFD"/>
      </a:accent2>
      <a:accent3>
        <a:srgbClr val="F20253"/>
      </a:accent3>
      <a:accent4>
        <a:srgbClr val="FF9715"/>
      </a:accent4>
      <a:accent5>
        <a:srgbClr val="1C3AA9"/>
      </a:accent5>
      <a:accent6>
        <a:srgbClr val="97ABBC"/>
      </a:accent6>
      <a:hlink>
        <a:srgbClr val="2185C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295</Words>
  <Application>Microsoft Office PowerPoint</Application>
  <PresentationFormat>On-screen Show (16:9)</PresentationFormat>
  <Paragraphs>32</Paragraphs>
  <Slides>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Antonio template</vt:lpstr>
      <vt:lpstr>Yordanov Family Farm</vt:lpstr>
      <vt:lpstr>Where are we located ?</vt:lpstr>
      <vt:lpstr>Who are we 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Yordanov Family Farm</dc:title>
  <dc:creator>Кумчо Вълчо</dc:creator>
  <cp:lastModifiedBy>M</cp:lastModifiedBy>
  <cp:revision>38</cp:revision>
  <dcterms:modified xsi:type="dcterms:W3CDTF">2019-11-13T13:48:32Z</dcterms:modified>
</cp:coreProperties>
</file>