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sldIdLst>
    <p:sldId id="256" r:id="rId2"/>
    <p:sldId id="259" r:id="rId3"/>
    <p:sldId id="257" r:id="rId4"/>
    <p:sldId id="261" r:id="rId5"/>
    <p:sldId id="263" r:id="rId6"/>
    <p:sldId id="265" r:id="rId7"/>
    <p:sldId id="266" r:id="rId8"/>
    <p:sldId id="26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5B892159-47A8-4725-AA9D-E175FEAF7066}">
          <p14:sldIdLst>
            <p14:sldId id="256"/>
            <p14:sldId id="259"/>
          </p14:sldIdLst>
        </p14:section>
        <p14:section name="タイトルなしのセクション" id="{1D4C71AC-1829-4FDF-A7D3-909003803BF6}">
          <p14:sldIdLst>
            <p14:sldId id="257"/>
            <p14:sldId id="261"/>
            <p14:sldId id="263"/>
            <p14:sldId id="265"/>
            <p14:sldId id="266"/>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3556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8/7/2020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16439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8/7/2020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38309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39151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586B75A-687E-405C-8A0B-8D00578BA2C3}" type="datetimeFigureOut">
              <a:rPr lang="en-US" smtClean="0"/>
              <a:pPr/>
              <a:t>8/7/2020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7587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8/7/2020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67057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8/7/2020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83308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smtClean="0"/>
              <a:t>マスター タイトルの書式設定</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8/7/2020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7366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8/7/2020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50318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8" name="Date Placeholder 7"/>
          <p:cNvSpPr>
            <a:spLocks noGrp="1"/>
          </p:cNvSpPr>
          <p:nvPr>
            <p:ph type="dt" sz="half" idx="10"/>
          </p:nvPr>
        </p:nvSpPr>
        <p:spPr/>
        <p:txBody>
          <a:bodyPr/>
          <a:lstStyle/>
          <a:p>
            <a:fld id="{5586B75A-687E-405C-8A0B-8D00578BA2C3}" type="datetimeFigureOut">
              <a:rPr lang="en-US" smtClean="0"/>
              <a:pPr/>
              <a:t>8/7/2020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1133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8" name="Date Placeholder 7"/>
          <p:cNvSpPr>
            <a:spLocks noGrp="1"/>
          </p:cNvSpPr>
          <p:nvPr>
            <p:ph type="dt" sz="half" idx="10"/>
          </p:nvPr>
        </p:nvSpPr>
        <p:spPr/>
        <p:txBody>
          <a:bodyPr/>
          <a:lstStyle/>
          <a:p>
            <a:fld id="{5586B75A-687E-405C-8A0B-8D00578BA2C3}" type="datetimeFigureOut">
              <a:rPr lang="en-US" smtClean="0"/>
              <a:pPr/>
              <a:t>8/7/2020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62849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8/7/2020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98687509"/>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defTabSz="914400" rtl="0" eaLnBrk="1" latinLnBrk="0" hangingPunct="1">
        <a:lnSpc>
          <a:spcPct val="90000"/>
        </a:lnSpc>
        <a:spcBef>
          <a:spcPct val="0"/>
        </a:spcBef>
        <a:buNone/>
        <a:defRPr kumimoji="1"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mhlw.go.jp/english/policy/health-medical/pharmaceuticals/01.html" TargetMode="External"/><Relationship Id="rId2" Type="http://schemas.openxmlformats.org/officeDocument/2006/relationships/hyperlink" Target="https://www.customs.go.jp/english/tariff/2020_4/index.ht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japaneselawtranslation.go.jp/law/detail_main?vm=2&amp;id=3213"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mailto:moji-kansakan@customs.go.jp" TargetMode="External"/><Relationship Id="rId3" Type="http://schemas.openxmlformats.org/officeDocument/2006/relationships/hyperlink" Target="mailto:tyo-gyomu-info@customs.go.jp" TargetMode="External"/><Relationship Id="rId7" Type="http://schemas.openxmlformats.org/officeDocument/2006/relationships/hyperlink" Target="mailto:nagoya-gyomu-kansa@customs.go.jp" TargetMode="External"/><Relationship Id="rId2" Type="http://schemas.openxmlformats.org/officeDocument/2006/relationships/hyperlink" Target="https://www.customs.go.jp/english/tariff/2020_4/index.htm" TargetMode="External"/><Relationship Id="rId1" Type="http://schemas.openxmlformats.org/officeDocument/2006/relationships/slideLayout" Target="../slideLayouts/slideLayout7.xml"/><Relationship Id="rId6" Type="http://schemas.openxmlformats.org/officeDocument/2006/relationships/hyperlink" Target="mailto:osaka-bunrui@customs.go.jp" TargetMode="External"/><Relationship Id="rId11" Type="http://schemas.openxmlformats.org/officeDocument/2006/relationships/hyperlink" Target="mailto:oki-9a-bunrui@customs.go.jp" TargetMode="External"/><Relationship Id="rId5" Type="http://schemas.openxmlformats.org/officeDocument/2006/relationships/hyperlink" Target="mailto:kobe-bunrui@customs.go.jp" TargetMode="External"/><Relationship Id="rId10" Type="http://schemas.openxmlformats.org/officeDocument/2006/relationships/hyperlink" Target="mailto:hkd-gyomu-kansa@customs.go.jp" TargetMode="External"/><Relationship Id="rId4" Type="http://schemas.openxmlformats.org/officeDocument/2006/relationships/hyperlink" Target="mailto:yok-kansakan@customs.go.jp" TargetMode="External"/><Relationship Id="rId9" Type="http://schemas.openxmlformats.org/officeDocument/2006/relationships/hyperlink" Target="mailto:nagasaki-kansakan@customs.go.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Penetration  into th</a:t>
            </a:r>
            <a:r>
              <a:rPr lang="en-US" altLang="ja-JP" dirty="0" smtClean="0"/>
              <a:t>e Japanese Market </a:t>
            </a:r>
            <a:r>
              <a:rPr lang="en-US" altLang="ja-JP" dirty="0"/>
              <a:t/>
            </a:r>
            <a:br>
              <a:rPr lang="en-US" altLang="ja-JP" dirty="0"/>
            </a:br>
            <a:r>
              <a:rPr lang="en-US" altLang="ja-JP" dirty="0" smtClean="0"/>
              <a:t> </a:t>
            </a:r>
            <a:endParaRPr kumimoji="1" lang="ja-JP" altLang="en-US" dirty="0"/>
          </a:p>
        </p:txBody>
      </p:sp>
      <p:sp>
        <p:nvSpPr>
          <p:cNvPr id="3" name="サブタイトル 2"/>
          <p:cNvSpPr>
            <a:spLocks noGrp="1"/>
          </p:cNvSpPr>
          <p:nvPr>
            <p:ph type="subTitle" idx="1"/>
          </p:nvPr>
        </p:nvSpPr>
        <p:spPr>
          <a:xfrm>
            <a:off x="1154879" y="4638389"/>
            <a:ext cx="7315200" cy="914400"/>
          </a:xfrm>
        </p:spPr>
        <p:txBody>
          <a:bodyPr/>
          <a:lstStyle/>
          <a:p>
            <a:r>
              <a:rPr kumimoji="1" lang="en-US" altLang="ja-JP" dirty="0" smtClean="0"/>
              <a:t> </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570693302"/>
              </p:ext>
            </p:extLst>
          </p:nvPr>
        </p:nvGraphicFramePr>
        <p:xfrm>
          <a:off x="1380744" y="3744277"/>
          <a:ext cx="5989320" cy="1920240"/>
        </p:xfrm>
        <a:graphic>
          <a:graphicData uri="http://schemas.openxmlformats.org/drawingml/2006/table">
            <a:tbl>
              <a:tblPr/>
              <a:tblGrid>
                <a:gridCol w="5781040"/>
                <a:gridCol w="208280"/>
              </a:tblGrid>
              <a:tr h="925968">
                <a:tc>
                  <a:txBody>
                    <a:bodyPr/>
                    <a:lstStyle/>
                    <a:p>
                      <a:r>
                        <a:rPr kumimoji="1" lang="en-US" altLang="ja-JP" sz="2400" b="1" kern="1200" dirty="0" smtClean="0">
                          <a:solidFill>
                            <a:schemeClr val="tx1"/>
                          </a:solidFill>
                          <a:effectLst/>
                          <a:latin typeface="+mn-lt"/>
                          <a:ea typeface="+mn-ea"/>
                          <a:cs typeface="+mn-cs"/>
                        </a:rPr>
                        <a:t>Chapter 90</a:t>
                      </a:r>
                    </a:p>
                    <a:p>
                      <a:r>
                        <a:rPr kumimoji="1" lang="en-US" altLang="ja-JP" sz="2400" b="1" kern="1200" dirty="0" smtClean="0">
                          <a:solidFill>
                            <a:schemeClr val="tx1"/>
                          </a:solidFill>
                          <a:effectLst/>
                          <a:latin typeface="+mn-lt"/>
                          <a:ea typeface="+mn-ea"/>
                          <a:cs typeface="+mn-cs"/>
                        </a:rPr>
                        <a:t>Optical, photographic, cinematographic, measuring, checking, precision, medical or surgical instruments and apparatus; parts and accessories</a:t>
                      </a:r>
                      <a:endParaRPr lang="en-US" sz="2400" b="1" dirty="0"/>
                    </a:p>
                  </a:txBody>
                  <a:tcPr anchor="ctr">
                    <a:lnL>
                      <a:noFill/>
                    </a:lnL>
                    <a:lnR>
                      <a:noFill/>
                    </a:lnR>
                    <a:lnT>
                      <a:noFill/>
                    </a:lnT>
                    <a:lnB>
                      <a:noFill/>
                    </a:lnB>
                  </a:tcPr>
                </a:tc>
                <a:tc>
                  <a:txBody>
                    <a:bodyPr/>
                    <a:lstStyle/>
                    <a:p>
                      <a:r>
                        <a:rPr lang="ja-JP" altLang="en-US" dirty="0"/>
                        <a:t> </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3003927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1440" y="109728"/>
            <a:ext cx="11804904" cy="7140416"/>
          </a:xfrm>
          <a:prstGeom prst="rect">
            <a:avLst/>
          </a:prstGeom>
          <a:noFill/>
        </p:spPr>
        <p:txBody>
          <a:bodyPr wrap="square" rtlCol="0">
            <a:spAutoFit/>
          </a:bodyPr>
          <a:lstStyle/>
          <a:p>
            <a:r>
              <a:rPr kumimoji="1" lang="en-US" altLang="ja-JP" sz="2800" b="1" i="1" u="sng" dirty="0" smtClean="0"/>
              <a:t>1.Custom</a:t>
            </a:r>
            <a:r>
              <a:rPr kumimoji="1" lang="ja-JP" altLang="en-US" sz="2800" b="1" i="1" u="sng" dirty="0" smtClean="0"/>
              <a:t> </a:t>
            </a:r>
            <a:r>
              <a:rPr kumimoji="1" lang="en-US" altLang="ja-JP" sz="2800" b="1" i="1" u="sng" dirty="0"/>
              <a:t>Duty</a:t>
            </a:r>
          </a:p>
          <a:p>
            <a:r>
              <a:rPr kumimoji="1" lang="ja-JP" altLang="en-US" sz="2800" b="1" dirty="0" smtClean="0"/>
              <a:t>＜</a:t>
            </a:r>
            <a:r>
              <a:rPr lang="en-US" altLang="ja-JP" sz="2800" b="1" dirty="0"/>
              <a:t>Japan‘s Tariff Schedule as </a:t>
            </a:r>
            <a:r>
              <a:rPr lang="en-US" altLang="ja-JP" sz="2800" b="1" dirty="0" smtClean="0"/>
              <a:t>of April 1 </a:t>
            </a:r>
            <a:r>
              <a:rPr lang="en-US" altLang="ja-JP" sz="2800" b="1" dirty="0"/>
              <a:t>2020</a:t>
            </a:r>
            <a:r>
              <a:rPr lang="ja-JP" altLang="en-US" sz="2800" b="1" dirty="0"/>
              <a:t>＞</a:t>
            </a:r>
            <a:endParaRPr kumimoji="1" lang="en-US" altLang="ja-JP" sz="2800" b="1" dirty="0"/>
          </a:p>
          <a:p>
            <a:r>
              <a:rPr kumimoji="1" lang="en-US" altLang="ja-JP" dirty="0">
                <a:hlinkClick r:id="rId2"/>
              </a:rPr>
              <a:t>https://</a:t>
            </a:r>
            <a:r>
              <a:rPr kumimoji="1" lang="en-US" altLang="ja-JP" dirty="0" smtClean="0">
                <a:hlinkClick r:id="rId2"/>
              </a:rPr>
              <a:t>www.customs.go.jp/english/tariff/2020_4/index.htm</a:t>
            </a:r>
            <a:endParaRPr kumimoji="1" lang="en-US" altLang="ja-JP" dirty="0" smtClean="0"/>
          </a:p>
          <a:p>
            <a:endParaRPr kumimoji="1" lang="en-US" altLang="ja-JP" dirty="0" smtClean="0"/>
          </a:p>
          <a:p>
            <a:r>
              <a:rPr kumimoji="1" lang="ja-JP" altLang="en-US" dirty="0" smtClean="0"/>
              <a:t>①</a:t>
            </a:r>
            <a:r>
              <a:rPr kumimoji="1" lang="en-US" altLang="ja-JP" sz="2800" b="1" dirty="0" err="1" smtClean="0">
                <a:latin typeface="+mj-lt"/>
              </a:rPr>
              <a:t>Example:</a:t>
            </a:r>
            <a:r>
              <a:rPr kumimoji="1" lang="en-US" altLang="ja-JP" sz="2800" dirty="0" err="1">
                <a:latin typeface="+mj-lt"/>
              </a:rPr>
              <a:t>Chapter</a:t>
            </a:r>
            <a:r>
              <a:rPr kumimoji="1" lang="en-US" altLang="ja-JP" sz="2800" dirty="0">
                <a:latin typeface="+mj-lt"/>
              </a:rPr>
              <a:t> 90</a:t>
            </a:r>
          </a:p>
          <a:p>
            <a:r>
              <a:rPr kumimoji="1" lang="en-US" altLang="ja-JP" sz="2400" dirty="0">
                <a:latin typeface="+mj-lt"/>
              </a:rPr>
              <a:t>Optical, photographic, cinematographic, measuring, checking, precision, medical or surgical instruments and apparatus; parts and </a:t>
            </a:r>
            <a:r>
              <a:rPr kumimoji="1" lang="en-US" altLang="ja-JP" sz="2400" dirty="0" smtClean="0">
                <a:latin typeface="+mj-lt"/>
              </a:rPr>
              <a:t>accessories</a:t>
            </a:r>
            <a:endParaRPr kumimoji="1" lang="en-US" altLang="ja-JP" sz="2400" b="1" dirty="0"/>
          </a:p>
          <a:p>
            <a:pPr fontAlgn="ctr"/>
            <a:r>
              <a:rPr kumimoji="1" lang="en-US" altLang="ja-JP" sz="2000" b="1" dirty="0" smtClean="0"/>
              <a:t>*HS Code 6-digit world </a:t>
            </a:r>
            <a:r>
              <a:rPr kumimoji="1" lang="en-US" altLang="ja-JP" sz="2000" b="1" dirty="0" err="1" smtClean="0"/>
              <a:t>harmonized:Pakistan</a:t>
            </a:r>
            <a:r>
              <a:rPr kumimoji="1" lang="en-US" altLang="ja-JP" sz="2000" b="1" dirty="0" smtClean="0"/>
              <a:t> and Japan same</a:t>
            </a:r>
          </a:p>
          <a:p>
            <a:pPr fontAlgn="ctr"/>
            <a:r>
              <a:rPr kumimoji="1" lang="ja-JP" altLang="en-US" sz="2400" b="1" dirty="0" smtClean="0"/>
              <a:t>⓶</a:t>
            </a:r>
            <a:r>
              <a:rPr kumimoji="1" lang="en-US" altLang="ja-JP" sz="2400" b="1" dirty="0" smtClean="0"/>
              <a:t>Tariff </a:t>
            </a:r>
            <a:r>
              <a:rPr kumimoji="1" lang="en-US" altLang="ja-JP" sz="2400" b="1" dirty="0" err="1" smtClean="0"/>
              <a:t>Rate:HS</a:t>
            </a:r>
            <a:r>
              <a:rPr kumimoji="1" lang="en-US" altLang="ja-JP" sz="2400" b="1" dirty="0" smtClean="0"/>
              <a:t> Code </a:t>
            </a:r>
            <a:r>
              <a:rPr kumimoji="1" lang="en-US" altLang="ja-JP" sz="2400" b="1" dirty="0"/>
              <a:t> </a:t>
            </a:r>
            <a:r>
              <a:rPr kumimoji="1" lang="en-US" altLang="ja-JP" sz="2400" b="1" dirty="0" smtClean="0"/>
              <a:t>Description Tariff rare: General </a:t>
            </a:r>
            <a:r>
              <a:rPr kumimoji="1" lang="en-US" altLang="ja-JP" sz="2400" b="1" dirty="0" err="1" smtClean="0"/>
              <a:t>rate,WTO</a:t>
            </a:r>
            <a:r>
              <a:rPr kumimoji="1" lang="en-US" altLang="ja-JP" sz="2400" b="1" dirty="0" smtClean="0"/>
              <a:t>(WTO MFN</a:t>
            </a:r>
            <a:r>
              <a:rPr kumimoji="1" lang="en-US" altLang="ja-JP" sz="2800" b="1" dirty="0" smtClean="0"/>
              <a:t>),</a:t>
            </a:r>
            <a:r>
              <a:rPr kumimoji="1" lang="en-US" altLang="ja-JP" sz="2800" b="1" dirty="0" smtClean="0">
                <a:solidFill>
                  <a:srgbClr val="FF0000"/>
                </a:solidFill>
              </a:rPr>
              <a:t>GSP(Included Pakistan</a:t>
            </a:r>
            <a:r>
              <a:rPr kumimoji="1" lang="en-US" altLang="ja-JP" sz="2400" b="1" dirty="0" smtClean="0">
                <a:solidFill>
                  <a:srgbClr val="FF0000"/>
                </a:solidFill>
              </a:rPr>
              <a:t>)</a:t>
            </a:r>
            <a:r>
              <a:rPr kumimoji="1" lang="en-US" altLang="ja-JP" sz="2400" b="1" dirty="0" smtClean="0"/>
              <a:t>,LDC,FTA/</a:t>
            </a:r>
            <a:r>
              <a:rPr kumimoji="1" lang="en-US" altLang="ja-JP" sz="2400" b="1" dirty="0" err="1" smtClean="0"/>
              <a:t>EPA,Unit</a:t>
            </a:r>
            <a:r>
              <a:rPr kumimoji="1" lang="en-US" altLang="ja-JP" sz="2400" b="1" dirty="0" smtClean="0"/>
              <a:t>: LAW</a:t>
            </a:r>
          </a:p>
          <a:p>
            <a:pPr fontAlgn="t"/>
            <a:r>
              <a:rPr kumimoji="1" lang="en-US" altLang="ja-JP" sz="2400" b="1" dirty="0" smtClean="0">
                <a:solidFill>
                  <a:srgbClr val="FF0000"/>
                </a:solidFill>
              </a:rPr>
              <a:t>example:</a:t>
            </a:r>
            <a:r>
              <a:rPr lang="en-US" altLang="ja-JP" sz="2400" dirty="0" smtClean="0"/>
              <a:t>9018.90010 </a:t>
            </a:r>
            <a:r>
              <a:rPr lang="en-US" altLang="ja-JP" sz="2400" dirty="0"/>
              <a:t>- Surgical instruments and appliances (except electro-medical apparatus (excluding apparatus merely driven by electric motor), forceps, knives, scissors and other hand-held instruments and parts and accessories thereof) </a:t>
            </a:r>
            <a:endParaRPr lang="en-US" altLang="ja-JP" sz="2400" dirty="0" smtClean="0"/>
          </a:p>
          <a:p>
            <a:pPr fontAlgn="t"/>
            <a:r>
              <a:rPr kumimoji="1" lang="en-US" altLang="ja-JP" sz="2400" b="1" dirty="0" smtClean="0">
                <a:solidFill>
                  <a:srgbClr val="FF0000"/>
                </a:solidFill>
              </a:rPr>
              <a:t>General rate Free(WTO Free) :</a:t>
            </a:r>
            <a:r>
              <a:rPr kumimoji="1" lang="en-US" altLang="ja-JP" sz="2400" b="1" dirty="0" err="1" smtClean="0">
                <a:solidFill>
                  <a:srgbClr val="FF0000"/>
                </a:solidFill>
              </a:rPr>
              <a:t>KG,Law:PA</a:t>
            </a:r>
            <a:endParaRPr kumimoji="1" lang="en-US" altLang="ja-JP" sz="2400" b="1" dirty="0" smtClean="0">
              <a:solidFill>
                <a:srgbClr val="FF0000"/>
              </a:solidFill>
            </a:endParaRPr>
          </a:p>
          <a:p>
            <a:pPr fontAlgn="t"/>
            <a:r>
              <a:rPr kumimoji="1" lang="en-US" altLang="ja-JP" sz="2800" b="1" i="1" u="sng" dirty="0" smtClean="0"/>
              <a:t>2.Related Introductions(Related acts next page)</a:t>
            </a:r>
          </a:p>
          <a:p>
            <a:pPr fontAlgn="t"/>
            <a:r>
              <a:rPr kumimoji="1" lang="en-US" altLang="ja-JP" sz="2400" dirty="0" err="1" smtClean="0">
                <a:solidFill>
                  <a:srgbClr val="FF0000"/>
                </a:solidFill>
              </a:rPr>
              <a:t>PA:</a:t>
            </a:r>
            <a:r>
              <a:rPr lang="en-US" altLang="ja-JP" sz="2400" dirty="0" err="1" smtClean="0"/>
              <a:t>Act</a:t>
            </a:r>
            <a:r>
              <a:rPr lang="en-US" altLang="ja-JP" sz="2400" dirty="0" smtClean="0"/>
              <a:t> </a:t>
            </a:r>
            <a:r>
              <a:rPr lang="en-US" altLang="ja-JP" sz="2400" dirty="0"/>
              <a:t>on Securing </a:t>
            </a:r>
            <a:r>
              <a:rPr lang="en-US" altLang="ja-JP" sz="2400" dirty="0" err="1"/>
              <a:t>Quality,Efficacy</a:t>
            </a:r>
            <a:r>
              <a:rPr lang="en-US" altLang="ja-JP" sz="2400" dirty="0"/>
              <a:t> and Safety of Pharmaceuticals, Medical </a:t>
            </a:r>
            <a:r>
              <a:rPr lang="en-US" altLang="ja-JP" sz="2400" dirty="0" smtClean="0"/>
              <a:t>Devices</a:t>
            </a:r>
            <a:r>
              <a:rPr lang="en-US" altLang="ja-JP" sz="2400" dirty="0"/>
              <a:t/>
            </a:r>
            <a:br>
              <a:rPr lang="en-US" altLang="ja-JP" sz="2400" dirty="0"/>
            </a:br>
            <a:r>
              <a:rPr lang="en-US" altLang="ja-JP" sz="2400" u="sng" dirty="0">
                <a:hlinkClick r:id="rId3"/>
              </a:rPr>
              <a:t>http://</a:t>
            </a:r>
            <a:r>
              <a:rPr lang="en-US" altLang="ja-JP" sz="2400" u="sng" dirty="0" smtClean="0">
                <a:hlinkClick r:id="rId3"/>
              </a:rPr>
              <a:t>www.mhlw.go.jp/english/policy/health-medical/pharmaceuticals/01.html</a:t>
            </a:r>
            <a:endParaRPr kumimoji="1" lang="en-US" altLang="ja-JP" sz="2400" dirty="0" smtClean="0">
              <a:solidFill>
                <a:srgbClr val="FF0000"/>
              </a:solidFill>
            </a:endParaRPr>
          </a:p>
          <a:p>
            <a:pPr fontAlgn="t"/>
            <a:endParaRPr lang="ja-JP" altLang="ja-JP" sz="2800" b="1" dirty="0">
              <a:solidFill>
                <a:srgbClr val="FF0000"/>
              </a:solidFill>
            </a:endParaRPr>
          </a:p>
          <a:p>
            <a:r>
              <a:rPr kumimoji="1" lang="ja-JP" altLang="en-US" dirty="0"/>
              <a:t>　　　　　　　</a:t>
            </a:r>
            <a:endParaRPr kumimoji="1" lang="en-US" altLang="ja-JP" dirty="0"/>
          </a:p>
        </p:txBody>
      </p:sp>
      <p:sp>
        <p:nvSpPr>
          <p:cNvPr id="4" name="下矢印 3"/>
          <p:cNvSpPr/>
          <p:nvPr/>
        </p:nvSpPr>
        <p:spPr>
          <a:xfrm>
            <a:off x="2551176" y="1307592"/>
            <a:ext cx="1325880" cy="3383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92040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228600" y="4261104"/>
            <a:ext cx="11576304" cy="369332"/>
          </a:xfrm>
          <a:prstGeom prst="rect">
            <a:avLst/>
          </a:prstGeom>
          <a:noFill/>
        </p:spPr>
        <p:txBody>
          <a:bodyPr wrap="square" rtlCol="0">
            <a:spAutoFit/>
          </a:bodyPr>
          <a:lstStyle/>
          <a:p>
            <a:endParaRPr kumimoji="1"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22179373"/>
              </p:ext>
            </p:extLst>
          </p:nvPr>
        </p:nvGraphicFramePr>
        <p:xfrm>
          <a:off x="0" y="813815"/>
          <a:ext cx="12051790" cy="6136789"/>
        </p:xfrm>
        <a:graphic>
          <a:graphicData uri="http://schemas.openxmlformats.org/drawingml/2006/table">
            <a:tbl>
              <a:tblPr firstRow="1" bandRow="1">
                <a:tableStyleId>{5C22544A-7EE6-4342-B048-85BDC9FD1C3A}</a:tableStyleId>
              </a:tblPr>
              <a:tblGrid>
                <a:gridCol w="1289303"/>
                <a:gridCol w="1709928"/>
                <a:gridCol w="742252"/>
                <a:gridCol w="937667"/>
                <a:gridCol w="944361"/>
                <a:gridCol w="839045"/>
                <a:gridCol w="5589234"/>
              </a:tblGrid>
              <a:tr h="599778">
                <a:tc>
                  <a:txBody>
                    <a:bodyPr/>
                    <a:lstStyle/>
                    <a:p>
                      <a:r>
                        <a:rPr kumimoji="1" lang="en-US" altLang="ja-JP" dirty="0" smtClean="0"/>
                        <a:t>HS</a:t>
                      </a:r>
                      <a:r>
                        <a:rPr kumimoji="1" lang="ja-JP" altLang="en-US" dirty="0" smtClean="0"/>
                        <a:t> </a:t>
                      </a:r>
                      <a:r>
                        <a:rPr kumimoji="1" lang="en-US" altLang="ja-JP" dirty="0" smtClean="0"/>
                        <a:t>Code</a:t>
                      </a:r>
                      <a:endParaRPr kumimoji="1" lang="ja-JP" altLang="en-US" dirty="0"/>
                    </a:p>
                  </a:txBody>
                  <a:tcPr/>
                </a:tc>
                <a:tc>
                  <a:txBody>
                    <a:bodyPr/>
                    <a:lstStyle/>
                    <a:p>
                      <a:endParaRPr kumimoji="1" lang="ja-JP" altLang="en-US" dirty="0"/>
                    </a:p>
                  </a:txBody>
                  <a:tcPr/>
                </a:tc>
                <a:tc>
                  <a:txBody>
                    <a:bodyPr/>
                    <a:lstStyle/>
                    <a:p>
                      <a:r>
                        <a:rPr kumimoji="1" lang="en-US" altLang="ja-JP" dirty="0" smtClean="0"/>
                        <a:t>General</a:t>
                      </a:r>
                      <a:r>
                        <a:rPr kumimoji="1" lang="ja-JP" altLang="en-US" dirty="0" smtClean="0"/>
                        <a:t> </a:t>
                      </a:r>
                      <a:endParaRPr kumimoji="1" lang="ja-JP" altLang="en-US" dirty="0"/>
                    </a:p>
                  </a:txBody>
                  <a:tcPr/>
                </a:tc>
                <a:tc>
                  <a:txBody>
                    <a:bodyPr/>
                    <a:lstStyle/>
                    <a:p>
                      <a:r>
                        <a:rPr kumimoji="1" lang="en-US" altLang="ja-JP" dirty="0" smtClean="0"/>
                        <a:t>WTO</a:t>
                      </a:r>
                      <a:endParaRPr kumimoji="1" lang="ja-JP" altLang="en-US" dirty="0"/>
                    </a:p>
                  </a:txBody>
                  <a:tcPr/>
                </a:tc>
                <a:tc>
                  <a:txBody>
                    <a:bodyPr/>
                    <a:lstStyle/>
                    <a:p>
                      <a:r>
                        <a:rPr kumimoji="1" lang="en-US" altLang="ja-JP" dirty="0" smtClean="0"/>
                        <a:t>GSP</a:t>
                      </a:r>
                      <a:endParaRPr kumimoji="1" lang="ja-JP" altLang="en-US" dirty="0"/>
                    </a:p>
                  </a:txBody>
                  <a:tcPr/>
                </a:tc>
                <a:tc>
                  <a:txBody>
                    <a:bodyPr/>
                    <a:lstStyle/>
                    <a:p>
                      <a:r>
                        <a:rPr kumimoji="1" lang="en-US" altLang="ja-JP" dirty="0" smtClean="0"/>
                        <a:t>LDC</a:t>
                      </a:r>
                      <a:endParaRPr kumimoji="1" lang="ja-JP" altLang="en-US" dirty="0"/>
                    </a:p>
                  </a:txBody>
                  <a:tcPr/>
                </a:tc>
                <a:tc>
                  <a:txBody>
                    <a:bodyPr/>
                    <a:lstStyle/>
                    <a:p>
                      <a:r>
                        <a:rPr kumimoji="1" lang="en-US" altLang="ja-JP" dirty="0" smtClean="0"/>
                        <a:t>LAW</a:t>
                      </a:r>
                      <a:endParaRPr kumimoji="1" lang="ja-JP" altLang="en-US" dirty="0"/>
                    </a:p>
                  </a:txBody>
                  <a:tcPr/>
                </a:tc>
              </a:tr>
              <a:tr h="2662069">
                <a:tc>
                  <a:txBody>
                    <a:bodyPr/>
                    <a:lstStyle/>
                    <a:p>
                      <a:pPr algn="l" fontAlgn="t"/>
                      <a:r>
                        <a:rPr lang="en-US" altLang="ja-JP" dirty="0">
                          <a:effectLst/>
                        </a:rPr>
                        <a:t>9018.90</a:t>
                      </a:r>
                    </a:p>
                  </a:txBody>
                  <a:tcPr/>
                </a:tc>
                <a:tc>
                  <a:txBody>
                    <a:bodyPr/>
                    <a:lstStyle/>
                    <a:p>
                      <a:pPr fontAlgn="t"/>
                      <a:r>
                        <a:rPr kumimoji="1" lang="en-US" altLang="ja-JP" sz="1800" b="0" i="0" u="none" strike="noStrike" kern="1200" dirty="0" smtClean="0">
                          <a:solidFill>
                            <a:schemeClr val="dk1"/>
                          </a:solidFill>
                          <a:effectLst/>
                          <a:latin typeface="+mn-lt"/>
                          <a:ea typeface="+mn-ea"/>
                          <a:cs typeface="+mn-cs"/>
                        </a:rPr>
                        <a:t>Other instruments and appliances</a:t>
                      </a:r>
                      <a:endParaRPr lang="ja-JP" altLang="en-US" dirty="0">
                        <a:effectLst/>
                      </a:endParaRP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en-US" altLang="ja-JP" dirty="0" smtClean="0"/>
                    </a:p>
                    <a:p>
                      <a:endParaRPr kumimoji="1" lang="ja-JP" altLang="en-US" dirty="0">
                        <a:solidFill>
                          <a:srgbClr val="FF0000"/>
                        </a:solidFill>
                      </a:endParaRPr>
                    </a:p>
                  </a:txBody>
                  <a:tcPr>
                    <a:noFill/>
                  </a:tcPr>
                </a:tc>
              </a:tr>
              <a:tr h="27257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smtClean="0">
                          <a:effectLst/>
                        </a:rPr>
                        <a:t>9018.90</a:t>
                      </a:r>
                      <a:r>
                        <a:rPr kumimoji="1" lang="en-US" altLang="ja-JP" sz="1800" b="0" i="0" u="none" strike="noStrike" kern="1200" dirty="0" smtClean="0">
                          <a:solidFill>
                            <a:schemeClr val="dk1"/>
                          </a:solidFill>
                          <a:effectLst/>
                          <a:latin typeface="+mn-lt"/>
                          <a:ea typeface="+mn-ea"/>
                          <a:cs typeface="+mn-cs"/>
                        </a:rPr>
                        <a:t>010</a:t>
                      </a:r>
                      <a:endParaRPr lang="en-US" altLang="ja-JP" dirty="0" smtClean="0">
                        <a:effectLst/>
                      </a:endParaRPr>
                    </a:p>
                    <a:p>
                      <a:endParaRPr kumimoji="1" lang="ja-JP" altLang="en-US" dirty="0"/>
                    </a:p>
                  </a:txBody>
                  <a:tcPr/>
                </a:tc>
                <a:tc>
                  <a:txBody>
                    <a:bodyPr/>
                    <a:lstStyle/>
                    <a:p>
                      <a:r>
                        <a:rPr kumimoji="1" lang="en-US" altLang="ja-JP" sz="1800" b="0" i="0" u="none" strike="noStrike" kern="1200" dirty="0" smtClean="0">
                          <a:solidFill>
                            <a:schemeClr val="dk1"/>
                          </a:solidFill>
                          <a:effectLst/>
                          <a:latin typeface="+mn-lt"/>
                          <a:ea typeface="+mn-ea"/>
                          <a:cs typeface="+mn-cs"/>
                        </a:rPr>
                        <a:t>- Surgical instruments and appliances forceps, knives, scissors and other hand-held instruments and parts and accessories thereof</a:t>
                      </a:r>
                      <a:endParaRPr kumimoji="1" lang="ja-JP" altLang="en-US" dirty="0"/>
                    </a:p>
                  </a:txBody>
                  <a:tcPr/>
                </a:tc>
                <a:tc>
                  <a:txBody>
                    <a:bodyPr/>
                    <a:lstStyle/>
                    <a:p>
                      <a:r>
                        <a:rPr kumimoji="1" lang="en-US" altLang="ja-JP" sz="1800" b="0" i="0" u="none" strike="noStrike" kern="1200" dirty="0" smtClean="0">
                          <a:solidFill>
                            <a:schemeClr val="dk1"/>
                          </a:solidFill>
                          <a:effectLst/>
                          <a:latin typeface="+mn-lt"/>
                          <a:ea typeface="+mn-ea"/>
                          <a:cs typeface="+mn-cs"/>
                        </a:rPr>
                        <a:t>Free</a:t>
                      </a:r>
                      <a:endParaRPr kumimoji="1" lang="ja-JP" altLang="en-US" dirty="0"/>
                    </a:p>
                  </a:txBody>
                  <a:tcPr/>
                </a:tc>
                <a:tc>
                  <a:txBody>
                    <a:bodyPr/>
                    <a:lstStyle/>
                    <a:p>
                      <a:r>
                        <a:rPr kumimoji="1" lang="en-US" altLang="ja-JP" sz="1800" b="0" i="0" u="none" strike="noStrike" kern="1200" dirty="0" smtClean="0">
                          <a:solidFill>
                            <a:schemeClr val="dk1"/>
                          </a:solidFill>
                          <a:effectLst/>
                          <a:latin typeface="+mn-lt"/>
                          <a:ea typeface="+mn-ea"/>
                          <a:cs typeface="+mn-cs"/>
                        </a:rPr>
                        <a:t>(Free)</a:t>
                      </a:r>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dirty="0" err="1" smtClean="0">
                          <a:solidFill>
                            <a:schemeClr val="dk1"/>
                          </a:solidFill>
                          <a:effectLst/>
                          <a:latin typeface="+mn-lt"/>
                          <a:ea typeface="+mn-ea"/>
                          <a:cs typeface="+mn-cs"/>
                        </a:rPr>
                        <a:t>PA:</a:t>
                      </a:r>
                      <a:r>
                        <a:rPr kumimoji="1" lang="en-US" altLang="ja-JP" sz="1800" b="0" i="0" u="none" strike="noStrike" kern="1200" dirty="0" err="1" smtClean="0">
                          <a:solidFill>
                            <a:schemeClr val="dk1"/>
                          </a:solidFill>
                          <a:effectLst/>
                          <a:latin typeface="+mn-lt"/>
                          <a:ea typeface="+mn-ea"/>
                          <a:cs typeface="+mn-cs"/>
                        </a:rPr>
                        <a:t>Act</a:t>
                      </a:r>
                      <a:r>
                        <a:rPr kumimoji="1" lang="en-US" altLang="ja-JP" sz="1800" b="0" i="0" u="none" strike="noStrike" kern="1200" dirty="0" smtClean="0">
                          <a:solidFill>
                            <a:schemeClr val="dk1"/>
                          </a:solidFill>
                          <a:effectLst/>
                          <a:latin typeface="+mn-lt"/>
                          <a:ea typeface="+mn-ea"/>
                          <a:cs typeface="+mn-cs"/>
                        </a:rPr>
                        <a:t> on Securing Quality, Efficacy and Safety of Products Including Pharmaceuticals and Medical Devices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1" i="0" u="none" strike="noStrike"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dirty="0" smtClean="0">
                          <a:solidFill>
                            <a:schemeClr val="dk1"/>
                          </a:solidFill>
                          <a:effectLst/>
                          <a:latin typeface="+mn-lt"/>
                          <a:ea typeface="+mn-ea"/>
                          <a:cs typeface="+mn-cs"/>
                          <a:hlinkClick r:id="rId2"/>
                        </a:rPr>
                        <a:t>www.japaneselawtranslation.go.jp/law/detail_main?vm=2&amp;id=3213</a:t>
                      </a:r>
                      <a:endParaRPr kumimoji="1" lang="en-US" altLang="ja-JP" sz="2000" b="1" i="0" u="none" strike="noStrike"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1" i="0" u="none" strike="noStrike"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1" i="0" u="none" strike="noStrike" kern="1200" dirty="0" smtClean="0">
                        <a:solidFill>
                          <a:schemeClr val="dk1"/>
                        </a:solidFill>
                        <a:effectLst/>
                        <a:latin typeface="+mn-lt"/>
                        <a:ea typeface="+mn-ea"/>
                        <a:cs typeface="+mn-cs"/>
                      </a:endParaRPr>
                    </a:p>
                  </a:txBody>
                  <a:tcPr/>
                </a:tc>
              </a:tr>
            </a:tbl>
          </a:graphicData>
        </a:graphic>
      </p:graphicFrame>
      <p:sp>
        <p:nvSpPr>
          <p:cNvPr id="14" name="テキスト ボックス 13"/>
          <p:cNvSpPr txBox="1"/>
          <p:nvPr/>
        </p:nvSpPr>
        <p:spPr>
          <a:xfrm>
            <a:off x="2" y="0"/>
            <a:ext cx="11631166" cy="1938992"/>
          </a:xfrm>
          <a:prstGeom prst="rect">
            <a:avLst/>
          </a:prstGeom>
          <a:noFill/>
        </p:spPr>
        <p:txBody>
          <a:bodyPr wrap="square" rtlCol="0">
            <a:spAutoFit/>
          </a:bodyPr>
          <a:lstStyle/>
          <a:p>
            <a:r>
              <a:rPr kumimoji="1" lang="en-US" altLang="ja-JP" sz="2000" b="1" u="sng" dirty="0" err="1" smtClean="0">
                <a:solidFill>
                  <a:srgbClr val="FF0000"/>
                </a:solidFill>
              </a:rPr>
              <a:t>Example:HS</a:t>
            </a:r>
            <a:r>
              <a:rPr kumimoji="1" lang="en-US" altLang="ja-JP" sz="2000" b="1" u="sng" dirty="0" smtClean="0">
                <a:solidFill>
                  <a:srgbClr val="FF0000"/>
                </a:solidFill>
              </a:rPr>
              <a:t> </a:t>
            </a:r>
            <a:r>
              <a:rPr lang="en-US" altLang="ja-JP" sz="2000" dirty="0" smtClean="0"/>
              <a:t>9018.90</a:t>
            </a:r>
            <a:r>
              <a:rPr kumimoji="1" lang="en-US" altLang="ja-JP" sz="2000" dirty="0" smtClean="0">
                <a:solidFill>
                  <a:schemeClr val="dk1"/>
                </a:solidFill>
              </a:rPr>
              <a:t>010 </a:t>
            </a:r>
            <a:r>
              <a:rPr kumimoji="1" lang="en-US" altLang="ja-JP" sz="2000" dirty="0">
                <a:solidFill>
                  <a:schemeClr val="dk1"/>
                </a:solidFill>
              </a:rPr>
              <a:t>Surgical instruments and appliances forceps, knives, scissors and other hand-held instruments and parts and accessories thereof</a:t>
            </a:r>
            <a:endParaRPr kumimoji="1" lang="ja-JP" altLang="en-US" sz="2000" dirty="0"/>
          </a:p>
          <a:p>
            <a:endParaRPr lang="en-US" altLang="ja-JP" sz="2000" dirty="0"/>
          </a:p>
          <a:p>
            <a:endParaRPr kumimoji="1" lang="en-US" altLang="ja-JP" sz="2000" b="1" u="sng" dirty="0">
              <a:solidFill>
                <a:srgbClr val="FF0000"/>
              </a:solidFill>
            </a:endParaRPr>
          </a:p>
          <a:p>
            <a:endParaRPr kumimoji="1" lang="ja-JP" altLang="en-US" sz="2000" b="1" u="sng" dirty="0">
              <a:solidFill>
                <a:srgbClr val="FF0000"/>
              </a:solidFill>
            </a:endParaRPr>
          </a:p>
          <a:p>
            <a:r>
              <a:rPr kumimoji="1" lang="en-US" altLang="ja-JP" sz="2000" b="1" u="sng" dirty="0" smtClean="0">
                <a:solidFill>
                  <a:srgbClr val="FF0000"/>
                </a:solidFill>
              </a:rPr>
              <a:t> </a:t>
            </a:r>
            <a:endParaRPr kumimoji="1" lang="ja-JP" altLang="en-US" sz="2000" b="1" u="sng" dirty="0">
              <a:solidFill>
                <a:srgbClr val="FF0000"/>
              </a:solidFill>
            </a:endParaRPr>
          </a:p>
        </p:txBody>
      </p:sp>
      <p:sp>
        <p:nvSpPr>
          <p:cNvPr id="15" name="円/楕円 14"/>
          <p:cNvSpPr/>
          <p:nvPr/>
        </p:nvSpPr>
        <p:spPr>
          <a:xfrm>
            <a:off x="5925312" y="3108961"/>
            <a:ext cx="6126479" cy="35844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円/楕円 1"/>
          <p:cNvSpPr/>
          <p:nvPr/>
        </p:nvSpPr>
        <p:spPr>
          <a:xfrm>
            <a:off x="2862072" y="3657600"/>
            <a:ext cx="1700784" cy="12344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17898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419100" y="1205434"/>
          <a:ext cx="11277600" cy="5331649"/>
        </p:xfrm>
        <a:graphic>
          <a:graphicData uri="http://schemas.openxmlformats.org/drawingml/2006/table">
            <a:tbl>
              <a:tblPr firstRow="1" bandRow="1">
                <a:tableStyleId>{93296810-A885-4BE3-A3E7-6D5BEEA58F35}</a:tableStyleId>
              </a:tblPr>
              <a:tblGrid>
                <a:gridCol w="5638800"/>
                <a:gridCol w="5638800"/>
              </a:tblGrid>
              <a:tr h="2669636">
                <a:tc>
                  <a:txBody>
                    <a:bodyPr/>
                    <a:lstStyle/>
                    <a:p>
                      <a:r>
                        <a:rPr kumimoji="1" lang="en-US" altLang="ja-JP" sz="2000" dirty="0" smtClean="0"/>
                        <a:t>1.  Goods consigned from (Exporter’s business name, address, country) </a:t>
                      </a:r>
                    </a:p>
                    <a:p>
                      <a:r>
                        <a:rPr kumimoji="1" lang="en-US" altLang="ja-JP" sz="2000" dirty="0" smtClean="0"/>
                        <a:t> </a:t>
                      </a:r>
                    </a:p>
                    <a:p>
                      <a:r>
                        <a:rPr kumimoji="1" lang="en-US" altLang="ja-JP" sz="2000" dirty="0" smtClean="0"/>
                        <a:t> </a:t>
                      </a:r>
                      <a:endParaRPr kumimoji="1" lang="ja-JP" altLang="en-US" sz="2000" dirty="0"/>
                    </a:p>
                  </a:txBody>
                  <a:tcPr/>
                </a:tc>
                <a:tc>
                  <a:txBody>
                    <a:bodyPr/>
                    <a:lstStyle/>
                    <a:p>
                      <a:r>
                        <a:rPr kumimoji="1" lang="en-US" altLang="ja-JP" sz="2000" dirty="0" smtClean="0"/>
                        <a:t>Reference No </a:t>
                      </a:r>
                    </a:p>
                    <a:p>
                      <a:r>
                        <a:rPr kumimoji="1" lang="en-US" altLang="ja-JP" sz="2000" dirty="0" smtClean="0"/>
                        <a:t> </a:t>
                      </a:r>
                    </a:p>
                    <a:p>
                      <a:r>
                        <a:rPr kumimoji="1" lang="en-US" altLang="ja-JP" sz="2000" dirty="0" smtClean="0"/>
                        <a:t>GENERALISED SYSTEM OF PREFERENCES CERTIFICATE OF ORIGIN (Combined declaration and certificate) </a:t>
                      </a:r>
                    </a:p>
                    <a:p>
                      <a:r>
                        <a:rPr kumimoji="1" lang="en-US" altLang="ja-JP" sz="2000" dirty="0" smtClean="0"/>
                        <a:t> </a:t>
                      </a:r>
                    </a:p>
                    <a:p>
                      <a:r>
                        <a:rPr kumimoji="1" lang="en-US" altLang="ja-JP" sz="2000" dirty="0" smtClean="0"/>
                        <a:t>FORM A </a:t>
                      </a:r>
                    </a:p>
                    <a:p>
                      <a:r>
                        <a:rPr kumimoji="1" lang="en-US" altLang="ja-JP" sz="2000" dirty="0" smtClean="0"/>
                        <a:t> </a:t>
                      </a:r>
                    </a:p>
                    <a:p>
                      <a:r>
                        <a:rPr kumimoji="1" lang="en-US" altLang="ja-JP" sz="2000" dirty="0" smtClean="0"/>
                        <a:t>Issued in                    </a:t>
                      </a:r>
                      <a:r>
                        <a:rPr kumimoji="1" lang="en-US" altLang="ja-JP" sz="2000" dirty="0" smtClean="0">
                          <a:solidFill>
                            <a:schemeClr val="tx1"/>
                          </a:solidFill>
                        </a:rPr>
                        <a:t>e.g. </a:t>
                      </a:r>
                      <a:r>
                        <a:rPr kumimoji="1" lang="en-US" altLang="ja-JP" sz="3200" dirty="0" smtClean="0">
                          <a:solidFill>
                            <a:schemeClr val="tx1"/>
                          </a:solidFill>
                        </a:rPr>
                        <a:t>PAKISTAN</a:t>
                      </a:r>
                    </a:p>
                    <a:p>
                      <a:r>
                        <a:rPr kumimoji="1" lang="en-US" altLang="ja-JP" sz="2000" dirty="0" smtClean="0"/>
                        <a:t>(country) </a:t>
                      </a:r>
                    </a:p>
                    <a:p>
                      <a:r>
                        <a:rPr kumimoji="1" lang="en-US" altLang="ja-JP" sz="2000" dirty="0" smtClean="0"/>
                        <a:t> </a:t>
                      </a:r>
                    </a:p>
                    <a:p>
                      <a:r>
                        <a:rPr kumimoji="1" lang="en-US" altLang="ja-JP" sz="2000" dirty="0" smtClean="0"/>
                        <a:t>See Notes overleaf</a:t>
                      </a:r>
                      <a:endParaRPr kumimoji="1" lang="ja-JP" altLang="en-US" sz="2000" dirty="0"/>
                    </a:p>
                  </a:txBody>
                  <a:tcPr/>
                </a:tc>
              </a:tr>
              <a:tr h="688136">
                <a:tc>
                  <a:txBody>
                    <a:bodyPr/>
                    <a:lstStyle/>
                    <a:p>
                      <a:r>
                        <a:rPr kumimoji="1" lang="en-US" altLang="ja-JP" sz="2000" dirty="0" smtClean="0"/>
                        <a:t>2. Goods consigned to (Consignee’s name, address, country) </a:t>
                      </a:r>
                    </a:p>
                  </a:txBody>
                  <a:tcPr/>
                </a:tc>
                <a:tc>
                  <a:txBody>
                    <a:bodyPr/>
                    <a:lstStyle/>
                    <a:p>
                      <a:endParaRPr kumimoji="1" lang="ja-JP" altLang="en-US" sz="2000" dirty="0"/>
                    </a:p>
                  </a:txBody>
                  <a:tcPr/>
                </a:tc>
              </a:tr>
              <a:tr h="698689">
                <a:tc>
                  <a:txBody>
                    <a:bodyPr/>
                    <a:lstStyle/>
                    <a:p>
                      <a:r>
                        <a:rPr kumimoji="1" lang="en-US" altLang="ja-JP" sz="2000" dirty="0" smtClean="0"/>
                        <a:t>3. Means of transport and route (as far as known) </a:t>
                      </a:r>
                      <a:endParaRPr kumimoji="1" lang="ja-JP" altLang="en-US" sz="2000" dirty="0"/>
                    </a:p>
                  </a:txBody>
                  <a:tcPr/>
                </a:tc>
                <a:tc>
                  <a:txBody>
                    <a:bodyPr/>
                    <a:lstStyle/>
                    <a:p>
                      <a:r>
                        <a:rPr kumimoji="1" lang="en-US" altLang="ja-JP" sz="2000" dirty="0" smtClean="0"/>
                        <a:t>4. For official use </a:t>
                      </a:r>
                      <a:endParaRPr kumimoji="1" lang="ja-JP" altLang="en-US" sz="2000" dirty="0"/>
                    </a:p>
                  </a:txBody>
                  <a:tcPr/>
                </a:tc>
              </a:tr>
            </a:tbl>
          </a:graphicData>
        </a:graphic>
      </p:graphicFrame>
      <p:sp>
        <p:nvSpPr>
          <p:cNvPr id="2" name="テキスト ボックス 1"/>
          <p:cNvSpPr txBox="1"/>
          <p:nvPr/>
        </p:nvSpPr>
        <p:spPr>
          <a:xfrm>
            <a:off x="187071" y="114300"/>
            <a:ext cx="9838944" cy="523220"/>
          </a:xfrm>
          <a:prstGeom prst="rect">
            <a:avLst/>
          </a:prstGeom>
          <a:noFill/>
        </p:spPr>
        <p:txBody>
          <a:bodyPr wrap="square" rtlCol="0">
            <a:spAutoFit/>
          </a:bodyPr>
          <a:lstStyle/>
          <a:p>
            <a:r>
              <a:rPr kumimoji="1" lang="en-US" altLang="ja-JP" sz="2800" b="1" i="1" smtClean="0"/>
              <a:t>3.Reference </a:t>
            </a:r>
            <a:r>
              <a:rPr kumimoji="1" lang="en-US" altLang="ja-JP" sz="2800" b="1" i="1" dirty="0" smtClean="0"/>
              <a:t>: Certificate of Origin (GSP) FORM A Sample</a:t>
            </a:r>
            <a:endParaRPr kumimoji="1" lang="ja-JP" altLang="en-US" sz="2800" b="1" i="1" dirty="0"/>
          </a:p>
        </p:txBody>
      </p:sp>
      <p:sp>
        <p:nvSpPr>
          <p:cNvPr id="4" name="円/楕円 3"/>
          <p:cNvSpPr/>
          <p:nvPr/>
        </p:nvSpPr>
        <p:spPr>
          <a:xfrm>
            <a:off x="7964043" y="3295186"/>
            <a:ext cx="3273552" cy="115214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12072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6304" y="171450"/>
            <a:ext cx="11550396" cy="6247864"/>
          </a:xfrm>
          <a:prstGeom prst="rect">
            <a:avLst/>
          </a:prstGeom>
          <a:noFill/>
        </p:spPr>
        <p:txBody>
          <a:bodyPr wrap="square" rtlCol="0">
            <a:spAutoFit/>
          </a:bodyPr>
          <a:lstStyle/>
          <a:p>
            <a:r>
              <a:rPr kumimoji="1" lang="en-US" altLang="ja-JP" sz="2800" b="1" dirty="0"/>
              <a:t>NOTES (2013) </a:t>
            </a:r>
          </a:p>
          <a:p>
            <a:r>
              <a:rPr kumimoji="1" lang="en-US" altLang="ja-JP" dirty="0"/>
              <a:t> </a:t>
            </a:r>
            <a:endParaRPr kumimoji="1" lang="en-US" altLang="ja-JP" dirty="0" smtClean="0"/>
          </a:p>
          <a:p>
            <a:endParaRPr kumimoji="1" lang="en-US" altLang="ja-JP" dirty="0"/>
          </a:p>
          <a:p>
            <a:pPr marL="400050" indent="-400050">
              <a:buAutoNum type="romanUcPeriod"/>
            </a:pPr>
            <a:r>
              <a:rPr kumimoji="1" lang="en-US" altLang="ja-JP" sz="2400" dirty="0" smtClean="0"/>
              <a:t>Countries </a:t>
            </a:r>
            <a:r>
              <a:rPr kumimoji="1" lang="en-US" altLang="ja-JP" sz="2400" dirty="0"/>
              <a:t>which accept Form A for the purposes of the Generalized System of Preferences (GSP): </a:t>
            </a:r>
            <a:endParaRPr kumimoji="1" lang="en-US" altLang="ja-JP" sz="2400" dirty="0" smtClean="0"/>
          </a:p>
          <a:p>
            <a:endParaRPr kumimoji="1" lang="en-US" altLang="ja-JP" sz="2400" dirty="0"/>
          </a:p>
          <a:p>
            <a:r>
              <a:rPr kumimoji="1" lang="en-US" altLang="ja-JP" sz="2400" dirty="0" smtClean="0"/>
              <a:t>Australia</a:t>
            </a:r>
            <a:r>
              <a:rPr kumimoji="1" lang="en-US" altLang="ja-JP" sz="2400" dirty="0"/>
              <a:t>* Belarus Canada Iceland Japan New Zealand** Norway Russian Federation Switzerland including Liechtenstein*** Turkey United States of America**** </a:t>
            </a:r>
          </a:p>
          <a:p>
            <a:r>
              <a:rPr kumimoji="1" lang="en-US" altLang="ja-JP" sz="2400" dirty="0" smtClean="0"/>
              <a:t>European </a:t>
            </a:r>
            <a:r>
              <a:rPr kumimoji="1" lang="en-US" altLang="ja-JP" sz="2400" dirty="0"/>
              <a:t>Union: Austria Belgium Bulgaria Croatia Cyprus Czech Republic Denmark Estonia Finland </a:t>
            </a:r>
            <a:r>
              <a:rPr kumimoji="1" lang="en-US" altLang="ja-JP" sz="2400" dirty="0" smtClean="0"/>
              <a:t>France </a:t>
            </a:r>
            <a:r>
              <a:rPr kumimoji="1" lang="en-US" altLang="ja-JP" sz="2400" dirty="0"/>
              <a:t>Germany Greece Hungary Ireland Italy Latvia Lithuania Luxembourg Malta </a:t>
            </a:r>
          </a:p>
          <a:p>
            <a:r>
              <a:rPr kumimoji="1" lang="en-US" altLang="ja-JP" sz="2400" dirty="0"/>
              <a:t>Netherlands Poland Portugal Romania Slovakia Slovenia Spain Sweden United Kingdom </a:t>
            </a:r>
            <a:endParaRPr kumimoji="1" lang="en-US" altLang="ja-JP" sz="2400" dirty="0" smtClean="0"/>
          </a:p>
          <a:p>
            <a:endParaRPr kumimoji="1" lang="en-US" altLang="ja-JP" sz="2400" dirty="0"/>
          </a:p>
          <a:p>
            <a:r>
              <a:rPr lang="en-US" altLang="ja-JP" sz="2400" b="1" dirty="0"/>
              <a:t>8. Origin criterion  (see Notes overleaf) </a:t>
            </a:r>
          </a:p>
          <a:p>
            <a:r>
              <a:rPr kumimoji="1" lang="en-US" altLang="ja-JP" sz="2400" b="1" dirty="0"/>
              <a:t>(3) Iceland, the European Union, Japan, Norway, Switzerland including Liechtenstein, and Turkey; enter the letter "W" in Box 8 followed by the Harmonized Commodity Description and coding  system (Harmonized System) </a:t>
            </a:r>
            <a:r>
              <a:rPr kumimoji="1" lang="en-US" altLang="ja-JP" sz="2400" b="1" u="sng" dirty="0">
                <a:solidFill>
                  <a:srgbClr val="FF0000"/>
                </a:solidFill>
              </a:rPr>
              <a:t>heading at the 4-digit level of the exported product (example "W" 96.18</a:t>
            </a:r>
            <a:r>
              <a:rPr kumimoji="1" lang="en-US" altLang="ja-JP" sz="2400" b="1" u="sng" dirty="0" smtClean="0">
                <a:solidFill>
                  <a:srgbClr val="FF0000"/>
                </a:solidFill>
              </a:rPr>
              <a:t>).</a:t>
            </a:r>
            <a:endParaRPr lang="en-US" altLang="ja-JP" sz="2400" b="1" u="sng" dirty="0">
              <a:solidFill>
                <a:srgbClr val="FF0000"/>
              </a:solidFill>
            </a:endParaRPr>
          </a:p>
        </p:txBody>
      </p:sp>
    </p:spTree>
    <p:extLst>
      <p:ext uri="{BB962C8B-B14F-4D97-AF65-F5344CB8AC3E}">
        <p14:creationId xmlns:p14="http://schemas.microsoft.com/office/powerpoint/2010/main" val="3397603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532916275"/>
              </p:ext>
            </p:extLst>
          </p:nvPr>
        </p:nvGraphicFramePr>
        <p:xfrm>
          <a:off x="315086" y="727329"/>
          <a:ext cx="11466580" cy="4722740"/>
        </p:xfrm>
        <a:graphic>
          <a:graphicData uri="http://schemas.openxmlformats.org/drawingml/2006/table">
            <a:tbl>
              <a:tblPr firstRow="1" bandRow="1">
                <a:tableStyleId>{93296810-A885-4BE3-A3E7-6D5BEEA58F35}</a:tableStyleId>
              </a:tblPr>
              <a:tblGrid>
                <a:gridCol w="1642402"/>
                <a:gridCol w="1642402"/>
                <a:gridCol w="1642402"/>
                <a:gridCol w="2663458"/>
                <a:gridCol w="1937958"/>
                <a:gridCol w="1937958"/>
              </a:tblGrid>
              <a:tr h="1604146">
                <a:tc>
                  <a:txBody>
                    <a:bodyPr/>
                    <a:lstStyle/>
                    <a:p>
                      <a:r>
                        <a:rPr kumimoji="1" lang="en-US" altLang="ja-JP" sz="2000" dirty="0" smtClean="0"/>
                        <a:t>5. </a:t>
                      </a:r>
                    </a:p>
                    <a:p>
                      <a:pPr defTabSz="1438275"/>
                      <a:r>
                        <a:rPr kumimoji="1" lang="en-US" altLang="ja-JP" sz="2000" dirty="0" smtClean="0"/>
                        <a:t>Item number  </a:t>
                      </a:r>
                    </a:p>
                    <a:p>
                      <a:r>
                        <a:rPr kumimoji="1" lang="en-US" altLang="ja-JP" sz="2000" dirty="0" smtClean="0"/>
                        <a:t> </a:t>
                      </a:r>
                      <a:endParaRPr kumimoji="1" lang="ja-JP" altLang="en-US" sz="2000" dirty="0"/>
                    </a:p>
                  </a:txBody>
                  <a:tcPr/>
                </a:tc>
                <a:tc>
                  <a:txBody>
                    <a:bodyPr/>
                    <a:lstStyle/>
                    <a:p>
                      <a:r>
                        <a:rPr kumimoji="1" lang="en-US" altLang="ja-JP" sz="2000" dirty="0" smtClean="0"/>
                        <a:t>6. </a:t>
                      </a:r>
                    </a:p>
                    <a:p>
                      <a:r>
                        <a:rPr kumimoji="1" lang="en-US" altLang="ja-JP" sz="2000" dirty="0" smtClean="0"/>
                        <a:t>Marks and      numbers of</a:t>
                      </a:r>
                      <a:r>
                        <a:rPr kumimoji="1" lang="en-US" altLang="ja-JP" sz="2000" baseline="0" dirty="0" smtClean="0"/>
                        <a:t> </a:t>
                      </a:r>
                      <a:r>
                        <a:rPr kumimoji="1" lang="en-US" altLang="ja-JP" sz="2000" dirty="0" smtClean="0"/>
                        <a:t>packages </a:t>
                      </a:r>
                      <a:endParaRPr kumimoji="1" lang="ja-JP" altLang="en-US" sz="2000" dirty="0"/>
                    </a:p>
                  </a:txBody>
                  <a:tcPr/>
                </a:tc>
                <a:tc>
                  <a:txBody>
                    <a:bodyPr/>
                    <a:lstStyle/>
                    <a:p>
                      <a:r>
                        <a:rPr kumimoji="1" lang="en-US" altLang="ja-JP" sz="2000" dirty="0" smtClean="0"/>
                        <a:t>7. </a:t>
                      </a:r>
                    </a:p>
                    <a:p>
                      <a:r>
                        <a:rPr kumimoji="1" lang="en-US" altLang="ja-JP" sz="2000" dirty="0" smtClean="0"/>
                        <a:t>Number and kind of packages, description of goods </a:t>
                      </a:r>
                      <a:endParaRPr kumimoji="1" lang="ja-JP" altLang="en-US" sz="2000" dirty="0"/>
                    </a:p>
                  </a:txBody>
                  <a:tcPr/>
                </a:tc>
                <a:tc>
                  <a:txBody>
                    <a:bodyPr/>
                    <a:lstStyle/>
                    <a:p>
                      <a:r>
                        <a:rPr kumimoji="1" lang="en-US" altLang="ja-JP" sz="2800" dirty="0" smtClean="0"/>
                        <a:t>8. </a:t>
                      </a:r>
                    </a:p>
                    <a:p>
                      <a:r>
                        <a:rPr kumimoji="1" lang="en-US" altLang="ja-JP" sz="2400" dirty="0" smtClean="0"/>
                        <a:t>Origin criterion </a:t>
                      </a:r>
                    </a:p>
                    <a:p>
                      <a:r>
                        <a:rPr kumimoji="1" lang="en-US" altLang="ja-JP" sz="2400" dirty="0" smtClean="0"/>
                        <a:t>(see Notes overleaf</a:t>
                      </a:r>
                      <a:r>
                        <a:rPr kumimoji="1" lang="ja-JP" altLang="en-US" sz="2400" dirty="0" smtClean="0"/>
                        <a:t>）</a:t>
                      </a:r>
                      <a:endParaRPr kumimoji="1" lang="ja-JP" altLang="en-US" sz="2400" dirty="0"/>
                    </a:p>
                  </a:txBody>
                  <a:tcPr/>
                </a:tc>
                <a:tc>
                  <a:txBody>
                    <a:bodyPr/>
                    <a:lstStyle/>
                    <a:p>
                      <a:pPr algn="l"/>
                      <a:r>
                        <a:rPr kumimoji="1" lang="en-US" altLang="ja-JP" sz="2000" dirty="0" smtClean="0"/>
                        <a:t>9. </a:t>
                      </a:r>
                    </a:p>
                    <a:p>
                      <a:pPr algn="l"/>
                      <a:r>
                        <a:rPr kumimoji="1" lang="en-US" altLang="ja-JP" sz="2000" dirty="0" smtClean="0"/>
                        <a:t>Gross weight     or other     quantity </a:t>
                      </a:r>
                      <a:endParaRPr kumimoji="1" lang="ja-JP" altLang="en-US" sz="2000" dirty="0"/>
                    </a:p>
                  </a:txBody>
                  <a:tcPr/>
                </a:tc>
                <a:tc>
                  <a:txBody>
                    <a:bodyPr/>
                    <a:lstStyle/>
                    <a:p>
                      <a:pPr algn="l"/>
                      <a:r>
                        <a:rPr kumimoji="1" lang="en-US" altLang="ja-JP" sz="2000" dirty="0" smtClean="0"/>
                        <a:t>10. </a:t>
                      </a:r>
                    </a:p>
                    <a:p>
                      <a:pPr algn="l"/>
                      <a:r>
                        <a:rPr kumimoji="1" lang="en-US" altLang="ja-JP" sz="2000" dirty="0" smtClean="0"/>
                        <a:t>Number        and date of invoices </a:t>
                      </a:r>
                      <a:endParaRPr kumimoji="1" lang="ja-JP" altLang="en-US" sz="2000" dirty="0"/>
                    </a:p>
                  </a:txBody>
                  <a:tcPr/>
                </a:tc>
              </a:tr>
              <a:tr h="280250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en-US" altLang="ja-JP" sz="2800" dirty="0" smtClean="0"/>
                    </a:p>
                    <a:p>
                      <a:endParaRPr kumimoji="1" lang="en-US" altLang="ja-JP" sz="2800" dirty="0" smtClean="0"/>
                    </a:p>
                    <a:p>
                      <a:r>
                        <a:rPr kumimoji="1" lang="en-US" altLang="ja-JP" sz="2800" dirty="0" smtClean="0"/>
                        <a:t>“W”+ HS 4-digit</a:t>
                      </a:r>
                    </a:p>
                    <a:p>
                      <a:endParaRPr kumimoji="1" lang="ja-JP" altLang="en-US" sz="2800" dirty="0"/>
                    </a:p>
                  </a:txBody>
                  <a:tcPr/>
                </a:tc>
                <a:tc>
                  <a:txBody>
                    <a:bodyPr/>
                    <a:lstStyle/>
                    <a:p>
                      <a:pPr algn="l"/>
                      <a:endParaRPr kumimoji="1" lang="ja-JP" altLang="en-US" dirty="0"/>
                    </a:p>
                  </a:txBody>
                  <a:tcPr/>
                </a:tc>
                <a:tc>
                  <a:txBody>
                    <a:bodyPr/>
                    <a:lstStyle/>
                    <a:p>
                      <a:pPr algn="l"/>
                      <a:endParaRPr kumimoji="1" lang="ja-JP" altLang="en-US" dirty="0"/>
                    </a:p>
                  </a:txBody>
                  <a:tcPr/>
                </a:tc>
              </a:tr>
            </a:tbl>
          </a:graphicData>
        </a:graphic>
      </p:graphicFrame>
      <p:sp>
        <p:nvSpPr>
          <p:cNvPr id="2" name="円/楕円 1"/>
          <p:cNvSpPr/>
          <p:nvPr/>
        </p:nvSpPr>
        <p:spPr>
          <a:xfrm>
            <a:off x="5124450" y="2863214"/>
            <a:ext cx="2857500" cy="203263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9748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8016" y="164592"/>
            <a:ext cx="11598929" cy="5632311"/>
          </a:xfrm>
          <a:prstGeom prst="rect">
            <a:avLst/>
          </a:prstGeom>
          <a:noFill/>
        </p:spPr>
        <p:txBody>
          <a:bodyPr wrap="square" rtlCol="0">
            <a:spAutoFit/>
          </a:bodyPr>
          <a:lstStyle/>
          <a:p>
            <a:r>
              <a:rPr lang="en-US" altLang="ja-JP" b="1" dirty="0"/>
              <a:t>Q&amp;A on Customs Clearance of Masks and </a:t>
            </a:r>
            <a:r>
              <a:rPr lang="en-US" altLang="ja-JP" b="1" dirty="0" smtClean="0"/>
              <a:t>Disinfectants(</a:t>
            </a:r>
            <a:r>
              <a:rPr lang="en-US" altLang="ja-JP" b="1" dirty="0" err="1" smtClean="0"/>
              <a:t>Source;Japan</a:t>
            </a:r>
            <a:r>
              <a:rPr lang="en-US" altLang="ja-JP" b="1" dirty="0" smtClean="0"/>
              <a:t> Customs)</a:t>
            </a:r>
            <a:endParaRPr lang="ja-JP" altLang="ja-JP" dirty="0"/>
          </a:p>
          <a:p>
            <a:r>
              <a:rPr lang="en-US" altLang="ja-JP" dirty="0" err="1"/>
              <a:t>Source:Japan</a:t>
            </a:r>
            <a:r>
              <a:rPr lang="en-US" altLang="ja-JP" dirty="0"/>
              <a:t> Customs</a:t>
            </a:r>
            <a:endParaRPr lang="ja-JP" altLang="ja-JP" dirty="0"/>
          </a:p>
          <a:p>
            <a:r>
              <a:rPr lang="en-US" altLang="ja-JP" dirty="0"/>
              <a:t>As part of the COVID-19 countermeasures, the Customs and Tariff Bureau and Japan Customs have been taking a more flexible approach to customs clearance, etc., on imports and exports. </a:t>
            </a:r>
            <a:br>
              <a:rPr lang="en-US" altLang="ja-JP" dirty="0"/>
            </a:br>
            <a:r>
              <a:rPr lang="en-US" altLang="ja-JP" dirty="0"/>
              <a:t>As there have been many inquiries recently regarding customs clearance on imports of masks, disinfectants, etc., we have compiled the following Q&amp;A to help ease the clearance </a:t>
            </a:r>
            <a:r>
              <a:rPr lang="en-US" altLang="ja-JP" dirty="0" err="1"/>
              <a:t>process.We</a:t>
            </a:r>
            <a:r>
              <a:rPr lang="en-US" altLang="ja-JP" dirty="0"/>
              <a:t> hope this information will help you with your import customs clearance procedures</a:t>
            </a:r>
            <a:r>
              <a:rPr lang="en-US" altLang="ja-JP" dirty="0" smtClean="0"/>
              <a:t>.</a:t>
            </a:r>
          </a:p>
          <a:p>
            <a:endParaRPr lang="ja-JP" altLang="ja-JP" dirty="0"/>
          </a:p>
          <a:p>
            <a:r>
              <a:rPr lang="en-US" altLang="ja-JP" dirty="0"/>
              <a:t> </a:t>
            </a:r>
            <a:r>
              <a:rPr lang="en-US" altLang="ja-JP" dirty="0" smtClean="0"/>
              <a:t>Q1 </a:t>
            </a:r>
            <a:r>
              <a:rPr lang="en-US" altLang="ja-JP" dirty="0"/>
              <a:t>Will there be tariffs or consumption tax imposed on masks or disinfectants imported from abroad</a:t>
            </a:r>
            <a:r>
              <a:rPr lang="en-US" altLang="ja-JP" dirty="0" smtClean="0"/>
              <a:t>?</a:t>
            </a:r>
          </a:p>
          <a:p>
            <a:endParaRPr lang="ja-JP" altLang="ja-JP" dirty="0"/>
          </a:p>
          <a:p>
            <a:r>
              <a:rPr lang="en-US" altLang="ja-JP" b="1" dirty="0"/>
              <a:t>A1(For tariffs)</a:t>
            </a:r>
            <a:endParaRPr lang="ja-JP" altLang="ja-JP" b="1" dirty="0"/>
          </a:p>
          <a:p>
            <a:r>
              <a:rPr lang="en-US" altLang="ja-JP" dirty="0"/>
              <a:t>When importing disposable, general-use non-woven artificial fiber hygienic masks from China, Korea, etc., such masks are classified under the import tariff code of 6307.90-029, and the tariff rate (conventional tariff) is 4.7%. 100% cotton (gauze) masks fall under the code 6307.90-010, and the tariff rate (conventional tariff) is 6.5%.</a:t>
            </a:r>
            <a:br>
              <a:rPr lang="en-US" altLang="ja-JP" dirty="0"/>
            </a:br>
            <a:r>
              <a:rPr lang="en-US" altLang="ja-JP" dirty="0"/>
              <a:t>Additionally, when importing general-use disinfectants from China, Korea, etc., their import tariff code is 3808.94-000, and the tariff rate is 3.9%.</a:t>
            </a:r>
            <a:br>
              <a:rPr lang="en-US" altLang="ja-JP" dirty="0"/>
            </a:br>
            <a:r>
              <a:rPr lang="en-US" altLang="ja-JP" dirty="0"/>
              <a:t>When importing any of the above such items from nations that have made economic agreements with Japan, or designated GSP nations such as Vietnam, items that meet the requirements for geographical origin, etc., are exempted from tariffs</a:t>
            </a:r>
            <a:r>
              <a:rPr lang="en-US" altLang="ja-JP" dirty="0" smtClean="0"/>
              <a:t>.</a:t>
            </a:r>
          </a:p>
          <a:p>
            <a:endParaRPr lang="en-US" altLang="ja-JP" dirty="0" smtClean="0"/>
          </a:p>
        </p:txBody>
      </p:sp>
    </p:spTree>
    <p:extLst>
      <p:ext uri="{BB962C8B-B14F-4D97-AF65-F5344CB8AC3E}">
        <p14:creationId xmlns:p14="http://schemas.microsoft.com/office/powerpoint/2010/main" val="955618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7744" y="201168"/>
            <a:ext cx="11521440" cy="5909310"/>
          </a:xfrm>
          <a:prstGeom prst="rect">
            <a:avLst/>
          </a:prstGeom>
          <a:noFill/>
        </p:spPr>
        <p:txBody>
          <a:bodyPr wrap="square" rtlCol="0">
            <a:spAutoFit/>
          </a:bodyPr>
          <a:lstStyle/>
          <a:p>
            <a:r>
              <a:rPr lang="en-US" altLang="ja-JP" b="1" dirty="0"/>
              <a:t>For consumption tax)</a:t>
            </a:r>
            <a:endParaRPr lang="ja-JP" altLang="ja-JP" b="1" dirty="0"/>
          </a:p>
          <a:p>
            <a:r>
              <a:rPr lang="en-US" altLang="ja-JP" dirty="0"/>
              <a:t>The consumption tax rate is 10% (including local consumption tax. The same shall be applied hereinafter.).</a:t>
            </a:r>
            <a:endParaRPr lang="ja-JP" altLang="ja-JP" dirty="0"/>
          </a:p>
          <a:p>
            <a:r>
              <a:rPr lang="en-US" altLang="ja-JP" dirty="0"/>
              <a:t>(Reference)</a:t>
            </a:r>
            <a:r>
              <a:rPr lang="en-US" altLang="ja-JP" u="sng" dirty="0">
                <a:hlinkClick r:id="rId2"/>
              </a:rPr>
              <a:t>Custom Tariff Schedule (April 1, 2020)</a:t>
            </a:r>
            <a:endParaRPr lang="ja-JP" altLang="ja-JP" dirty="0"/>
          </a:p>
          <a:p>
            <a:r>
              <a:rPr lang="en-US" altLang="ja-JP" dirty="0"/>
              <a:t>※For free relief goods, tariffs and consumption tax may be exempted. See Q3 for details.</a:t>
            </a:r>
            <a:endParaRPr lang="ja-JP" altLang="ja-JP" dirty="0"/>
          </a:p>
          <a:p>
            <a:r>
              <a:rPr lang="en-US" altLang="ja-JP" dirty="0"/>
              <a:t>※Tariff rates may differ based on an item’s material and its country of origin. For precise information on an item’s tariff classification and rate, please contact the appropriate section via the email addresses below.</a:t>
            </a:r>
            <a:br>
              <a:rPr lang="en-US" altLang="ja-JP" dirty="0"/>
            </a:br>
            <a:r>
              <a:rPr lang="en-US" altLang="ja-JP" dirty="0"/>
              <a:t>Please include your name and contactable email address/phone number. In addition, to </a:t>
            </a:r>
            <a:r>
              <a:rPr lang="en-US" altLang="ja-JP" dirty="0" smtClean="0"/>
              <a:t>expedite </a:t>
            </a:r>
            <a:r>
              <a:rPr lang="en-US" altLang="ja-JP" dirty="0"/>
              <a:t>the process, please include the name, property, material, image, etc. of the item(s) you wish to import, where possible</a:t>
            </a:r>
            <a:r>
              <a:rPr lang="en-US" altLang="ja-JP" dirty="0" smtClean="0"/>
              <a:t>.</a:t>
            </a:r>
          </a:p>
          <a:p>
            <a:endParaRPr lang="en-US" altLang="ja-JP" dirty="0"/>
          </a:p>
          <a:p>
            <a:endParaRPr lang="ja-JP" altLang="ja-JP" dirty="0"/>
          </a:p>
          <a:p>
            <a:r>
              <a:rPr lang="en-US" altLang="ja-JP" b="1" dirty="0"/>
              <a:t>For email consultation on tariff code (tariff classification) and tariff rates:</a:t>
            </a:r>
            <a:endParaRPr lang="ja-JP" altLang="ja-JP" b="1" dirty="0"/>
          </a:p>
          <a:p>
            <a:r>
              <a:rPr lang="en-US" altLang="ja-JP" dirty="0"/>
              <a:t>Tokyo Customs, Customs Appraiser</a:t>
            </a:r>
            <a:r>
              <a:rPr lang="ja-JP" altLang="ja-JP" dirty="0"/>
              <a:t>：</a:t>
            </a:r>
            <a:r>
              <a:rPr lang="en-US" altLang="ja-JP" u="sng" dirty="0">
                <a:hlinkClick r:id="rId3"/>
              </a:rPr>
              <a:t>tyo-gyomu-info@customs.go.jp</a:t>
            </a:r>
            <a:r>
              <a:rPr lang="en-US" altLang="ja-JP" dirty="0"/>
              <a:t/>
            </a:r>
            <a:br>
              <a:rPr lang="en-US" altLang="ja-JP" dirty="0"/>
            </a:br>
            <a:r>
              <a:rPr lang="en-US" altLang="ja-JP" dirty="0"/>
              <a:t>Yokohama Customs, Customs Appraiser</a:t>
            </a:r>
            <a:r>
              <a:rPr lang="ja-JP" altLang="ja-JP" dirty="0"/>
              <a:t>：</a:t>
            </a:r>
            <a:r>
              <a:rPr lang="en-US" altLang="ja-JP" u="sng" dirty="0">
                <a:hlinkClick r:id="rId4"/>
              </a:rPr>
              <a:t>yok-kansakan@customs.go.jp</a:t>
            </a:r>
            <a:r>
              <a:rPr lang="en-US" altLang="ja-JP" dirty="0"/>
              <a:t/>
            </a:r>
            <a:br>
              <a:rPr lang="en-US" altLang="ja-JP" dirty="0"/>
            </a:br>
            <a:r>
              <a:rPr lang="en-US" altLang="ja-JP" dirty="0"/>
              <a:t>Kobe Customs, Customs Appraiser</a:t>
            </a:r>
            <a:r>
              <a:rPr lang="ja-JP" altLang="ja-JP" dirty="0"/>
              <a:t>：</a:t>
            </a:r>
            <a:r>
              <a:rPr lang="en-US" altLang="ja-JP" u="sng" dirty="0">
                <a:hlinkClick r:id="rId5"/>
              </a:rPr>
              <a:t>kobe-bunrui@customs.go.jp</a:t>
            </a:r>
            <a:r>
              <a:rPr lang="en-US" altLang="ja-JP" dirty="0"/>
              <a:t/>
            </a:r>
            <a:br>
              <a:rPr lang="en-US" altLang="ja-JP" dirty="0"/>
            </a:br>
            <a:r>
              <a:rPr lang="en-US" altLang="ja-JP" dirty="0"/>
              <a:t>Osaka Customs, Customs Appraiser</a:t>
            </a:r>
            <a:r>
              <a:rPr lang="ja-JP" altLang="ja-JP" dirty="0"/>
              <a:t>：</a:t>
            </a:r>
            <a:r>
              <a:rPr lang="en-US" altLang="ja-JP" u="sng" dirty="0">
                <a:hlinkClick r:id="rId6"/>
              </a:rPr>
              <a:t>osaka-bunrui@customs.go.jp</a:t>
            </a:r>
            <a:r>
              <a:rPr lang="en-US" altLang="ja-JP" dirty="0"/>
              <a:t/>
            </a:r>
            <a:br>
              <a:rPr lang="en-US" altLang="ja-JP" dirty="0"/>
            </a:br>
            <a:r>
              <a:rPr lang="en-US" altLang="ja-JP" dirty="0"/>
              <a:t>Nagoya Customs, Customs Appraiser</a:t>
            </a:r>
            <a:r>
              <a:rPr lang="ja-JP" altLang="ja-JP" dirty="0"/>
              <a:t>：</a:t>
            </a:r>
            <a:r>
              <a:rPr lang="en-US" altLang="ja-JP" u="sng" dirty="0">
                <a:hlinkClick r:id="rId7"/>
              </a:rPr>
              <a:t>nagoya-gyomu-kansa@customs.go.jp</a:t>
            </a:r>
            <a:r>
              <a:rPr lang="en-US" altLang="ja-JP" dirty="0"/>
              <a:t/>
            </a:r>
            <a:br>
              <a:rPr lang="en-US" altLang="ja-JP" dirty="0"/>
            </a:br>
            <a:r>
              <a:rPr lang="en-US" altLang="ja-JP" dirty="0"/>
              <a:t>Moji Customs, Customs Appraiser</a:t>
            </a:r>
            <a:r>
              <a:rPr lang="ja-JP" altLang="ja-JP" dirty="0"/>
              <a:t>：</a:t>
            </a:r>
            <a:r>
              <a:rPr lang="en-US" altLang="ja-JP" u="sng" dirty="0">
                <a:hlinkClick r:id="rId8"/>
              </a:rPr>
              <a:t>moji-kansakan@customs.go.jp</a:t>
            </a:r>
            <a:r>
              <a:rPr lang="en-US" altLang="ja-JP" dirty="0"/>
              <a:t/>
            </a:r>
            <a:br>
              <a:rPr lang="en-US" altLang="ja-JP" dirty="0"/>
            </a:br>
            <a:r>
              <a:rPr lang="en-US" altLang="ja-JP" dirty="0"/>
              <a:t>Nagasaki Customs, Customs Appraiser</a:t>
            </a:r>
            <a:r>
              <a:rPr lang="ja-JP" altLang="ja-JP" dirty="0"/>
              <a:t>：</a:t>
            </a:r>
            <a:r>
              <a:rPr lang="en-US" altLang="ja-JP" u="sng" dirty="0">
                <a:hlinkClick r:id="rId9"/>
              </a:rPr>
              <a:t>nagasaki-kansakan@customs.go.jp</a:t>
            </a:r>
            <a:r>
              <a:rPr lang="en-US" altLang="ja-JP" dirty="0"/>
              <a:t/>
            </a:r>
            <a:br>
              <a:rPr lang="en-US" altLang="ja-JP" dirty="0"/>
            </a:br>
            <a:r>
              <a:rPr lang="en-US" altLang="ja-JP" dirty="0"/>
              <a:t>Hakodate Customs, Customs Appraiser</a:t>
            </a:r>
            <a:r>
              <a:rPr lang="ja-JP" altLang="ja-JP" dirty="0"/>
              <a:t>：</a:t>
            </a:r>
            <a:r>
              <a:rPr lang="en-US" altLang="ja-JP" u="sng" dirty="0">
                <a:hlinkClick r:id="rId10"/>
              </a:rPr>
              <a:t>hkd-gyomu-kansa@customs.go.jp</a:t>
            </a:r>
            <a:r>
              <a:rPr lang="en-US" altLang="ja-JP" dirty="0"/>
              <a:t/>
            </a:r>
            <a:br>
              <a:rPr lang="en-US" altLang="ja-JP" dirty="0"/>
            </a:br>
            <a:r>
              <a:rPr lang="en-US" altLang="ja-JP" dirty="0"/>
              <a:t>Okinawa Regional Customs, Customs Appraiser</a:t>
            </a:r>
            <a:r>
              <a:rPr lang="ja-JP" altLang="ja-JP" dirty="0"/>
              <a:t>：</a:t>
            </a:r>
            <a:r>
              <a:rPr lang="en-US" altLang="ja-JP" u="sng" dirty="0">
                <a:hlinkClick r:id="rId11"/>
              </a:rPr>
              <a:t>oki-9a-bunrui@customs.go.jp</a:t>
            </a:r>
            <a:endParaRPr lang="ja-JP" altLang="ja-JP" dirty="0"/>
          </a:p>
          <a:p>
            <a:endParaRPr kumimoji="1" lang="ja-JP" altLang="en-US" dirty="0"/>
          </a:p>
        </p:txBody>
      </p:sp>
    </p:spTree>
    <p:extLst>
      <p:ext uri="{BB962C8B-B14F-4D97-AF65-F5344CB8AC3E}">
        <p14:creationId xmlns:p14="http://schemas.microsoft.com/office/powerpoint/2010/main" val="1207127380"/>
      </p:ext>
    </p:extLst>
  </p:cSld>
  <p:clrMapOvr>
    <a:masterClrMapping/>
  </p:clrMapOvr>
</p:sld>
</file>

<file path=ppt/theme/theme1.xml><?xml version="1.0" encoding="utf-8"?>
<a:theme xmlns:a="http://schemas.openxmlformats.org/drawingml/2006/main" name="フレーム">
  <a:themeElements>
    <a:clrScheme name="フレーム">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フレーム">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フレーム">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docProps/app.xml><?xml version="1.0" encoding="utf-8"?>
<Properties xmlns="http://schemas.openxmlformats.org/officeDocument/2006/extended-properties" xmlns:vt="http://schemas.openxmlformats.org/officeDocument/2006/docPropsVTypes">
  <Template>TM03457475[[fn=フレーム]]</Template>
  <TotalTime>304</TotalTime>
  <Words>649</Words>
  <Application>Microsoft Office PowerPoint</Application>
  <PresentationFormat>ワイド画面</PresentationFormat>
  <Paragraphs>101</Paragraphs>
  <Slides>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ＭＳ ゴシック</vt:lpstr>
      <vt:lpstr>Corbel</vt:lpstr>
      <vt:lpstr>Wingdings 2</vt:lpstr>
      <vt:lpstr>フレーム</vt:lpstr>
      <vt:lpstr>Penetration  into the Japanese Market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asia</dc:creator>
  <cp:lastModifiedBy>asia</cp:lastModifiedBy>
  <cp:revision>22</cp:revision>
  <dcterms:created xsi:type="dcterms:W3CDTF">2020-02-25T05:41:33Z</dcterms:created>
  <dcterms:modified xsi:type="dcterms:W3CDTF">2020-08-07T01:04:38Z</dcterms:modified>
</cp:coreProperties>
</file>