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8"/>
  </p:notesMasterIdLst>
  <p:handoutMasterIdLst>
    <p:handoutMasterId r:id="rId19"/>
  </p:handoutMasterIdLst>
  <p:sldIdLst>
    <p:sldId id="307" r:id="rId5"/>
    <p:sldId id="299" r:id="rId6"/>
    <p:sldId id="315" r:id="rId7"/>
    <p:sldId id="317" r:id="rId8"/>
    <p:sldId id="312" r:id="rId9"/>
    <p:sldId id="314" r:id="rId10"/>
    <p:sldId id="309" r:id="rId11"/>
    <p:sldId id="308" r:id="rId12"/>
    <p:sldId id="319" r:id="rId13"/>
    <p:sldId id="321" r:id="rId14"/>
    <p:sldId id="302" r:id="rId15"/>
    <p:sldId id="306" r:id="rId16"/>
    <p:sldId id="303" r:id="rId17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デザイン、感動、共同作業" id="{B9B51309-D148-4332-87C2-07BE32FBCA3B}">
          <p14:sldIdLst/>
        </p14:section>
        <p14:section name="詳細情報" id="{2CC34DB2-6590-42C0-AD4B-A04C6060184E}">
          <p14:sldIdLst>
            <p14:sldId id="307"/>
            <p14:sldId id="299"/>
            <p14:sldId id="315"/>
            <p14:sldId id="317"/>
            <p14:sldId id="312"/>
            <p14:sldId id="314"/>
            <p14:sldId id="309"/>
            <p14:sldId id="308"/>
            <p14:sldId id="319"/>
            <p14:sldId id="321"/>
            <p14:sldId id="302"/>
            <p14:sldId id="306"/>
            <p14:sldId id="30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ja-JP" initials="Tj" lastIdx="1" clrIdx="2">
    <p:extLst>
      <p:ext uri="{19B8F6BF-5375-455C-9EA6-DF929625EA0E}">
        <p15:presenceInfo xmlns:p15="http://schemas.microsoft.com/office/powerpoint/2012/main" xmlns="" userId="Tester ja-J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280" autoAdjust="0"/>
  </p:normalViewPr>
  <p:slideViewPr>
    <p:cSldViewPr snapToGrid="0">
      <p:cViewPr varScale="1">
        <p:scale>
          <a:sx n="60" d="100"/>
          <a:sy n="60" d="100"/>
        </p:scale>
        <p:origin x="-96" y="-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43" Type="http://schemas.microsoft.com/office/2016/11/relationships/changesInfo" Target="changesInfos/changesInfo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12T08:06:34.055" v="135"/>
      <pc:docMkLst>
        <pc:docMk/>
      </pc:docMkLst>
      <pc:sldChg chg="modSp mod modNotes">
        <pc:chgData name="Fake Test User" userId="SID-0" providerId="Test" clId="FakeClientId" dt="2019-08-08T03:46:32.809" v="39" actId="790"/>
        <pc:sldMkLst>
          <pc:docMk/>
          <pc:sldMk cId="2471807738" sldId="256"/>
        </pc:sldMkLst>
        <pc:spChg chg="mod">
          <ac:chgData name="Fake Test User" userId="SID-0" providerId="Test" clId="FakeClientId" dt="2019-08-08T03:46:32.809" v="39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8T03:46:32.809" v="39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8T05:42:09.821" v="134" actId="113"/>
        <pc:sldMkLst>
          <pc:docMk/>
          <pc:sldMk cId="1328676004" sldId="257"/>
        </pc:sldMkLst>
        <pc:spChg chg="mod">
          <ac:chgData name="Fake Test User" userId="SID-0" providerId="Test" clId="FakeClientId" dt="2019-08-08T03:47:58.838" v="44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8T05:42:09.821" v="134" actId="113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8T05:38:17.758" v="127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8T03:52:01.906" v="50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8T05:38:11.118" v="114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8T03:52:17.685" v="51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8T03:51:16.643" v="49" actId="14826"/>
        <pc:sldMkLst>
          <pc:docMk/>
          <pc:sldMk cId="2090733893" sldId="262"/>
        </pc:sldMkLst>
        <pc:spChg chg="mod">
          <ac:chgData name="Fake Test User" userId="SID-0" providerId="Test" clId="FakeClientId" dt="2019-08-08T03:46:44.716" v="40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8T03:46:44.716" v="40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8T03:51:03.424" v="48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8T03:51:16.643" v="49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8T03:50:51.362" v="47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12T08:06:34.055" v="135"/>
        <pc:sldMkLst>
          <pc:docMk/>
          <pc:sldMk cId="2317502127" sldId="263"/>
        </pc:sldMkLst>
        <pc:spChg chg="mod">
          <ac:chgData name="Fake Test User" userId="SID-0" providerId="Test" clId="FakeClientId" dt="2019-08-08T03:48:05.337" v="45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8T03:48:14.055" v="46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8T03:48:05.337" v="45" actId="79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12T08:06:34.055" v="13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8T05:40:52.375" v="130"/>
          <ac:spMkLst>
            <pc:docMk/>
            <pc:sldMk cId="2317502127" sldId="263"/>
            <ac:spMk id="9" creationId="{00000000-0000-0000-0000-000000000000}"/>
          </ac:spMkLst>
        </pc:spChg>
      </pc:sldChg>
      <pc:sldChg chg="addSp modSp mod addCm delCm modNotes">
        <pc:chgData name="Fake Test User" userId="SID-0" providerId="Test" clId="FakeClientId" dt="2019-08-08T05:37:48.433" v="98" actId="1038"/>
        <pc:sldMkLst>
          <pc:docMk/>
          <pc:sldMk cId="1531532291" sldId="264"/>
        </pc:sldMkLst>
        <pc:spChg chg="mod">
          <ac:chgData name="Fake Test User" userId="SID-0" providerId="Test" clId="FakeClientId" dt="2019-08-08T03:47:53.166" v="43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8T03:47:53.166" v="43" actId="790"/>
          <ac:spMkLst>
            <pc:docMk/>
            <pc:sldMk cId="1531532291" sldId="264"/>
            <ac:spMk id="3" creationId="{00000000-0000-0000-0000-000000000000}"/>
          </ac:spMkLst>
        </pc:spChg>
        <pc:picChg chg="add mod">
          <ac:chgData name="Fake Test User" userId="SID-0" providerId="Test" clId="FakeClientId" dt="2019-08-08T05:37:48.433" v="98" actId="1038"/>
          <ac:picMkLst>
            <pc:docMk/>
            <pc:sldMk cId="1531532291" sldId="264"/>
            <ac:picMk id="4" creationId="{039A79E2-C832-4DB1-B280-ADE804024FE2}"/>
          </ac:picMkLst>
        </pc:picChg>
        <pc:picChg chg="mod">
          <ac:chgData name="Fake Test User" userId="SID-0" providerId="Test" clId="FakeClientId" dt="2019-08-08T03:52:51.961" v="52" actId="14826"/>
          <ac:picMkLst>
            <pc:docMk/>
            <pc:sldMk cId="1531532291" sldId="264"/>
            <ac:picMk id="5" creationId="{00000000-0000-0000-0000-000000000000}"/>
          </ac:picMkLst>
        </pc:picChg>
        <pc:cmChg chg="add del">
          <pc:chgData name="Fake Test User" userId="SID-0" providerId="Test" clId="FakeClientId" dt="2019-08-08T05:37:48.433" v="98" actId="1038"/>
          <pc:cmMkLst>
            <pc:docMk/>
            <pc:sldMk cId="1531532291" sldId="264"/>
            <pc:cmMk authorId="2" idx="1"/>
          </pc:cmMkLst>
        </pc:cmChg>
      </pc:sldChg>
      <pc:sldMasterChg chg="modSp mod modSldLayout">
        <pc:chgData name="Fake Test User" userId="SID-0" providerId="Test" clId="FakeClientId" dt="2019-08-08T03:42:08.401" v="26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8T03:40:05.124" v="15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8T03:40:05.124" v="15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8T03:40:05.124" v="15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8T03:40:05.124" v="15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8T03:40:05.124" v="15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8T03:40:24.639" v="16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0:24.639" v="16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0:31.592" v="17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0:31.592" v="17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0:39.420" v="18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0:39.420" v="18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0:45.732" v="19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8T03:40:45.732" v="19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1:18.934" v="20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8T03:41:18.934" v="20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1:31.418" v="21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8T03:41:31.418" v="21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1:31.418" v="21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1:31.418" v="21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1:31.418" v="21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1:31.418" v="21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1:31.418" v="21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1:41.058" v="22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8T03:41:41.058" v="22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1:41.058" v="22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1:41.058" v="22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1:47.855" v="23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8T03:41:47.855" v="23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1:47.855" v="23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1:47.855" v="23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1:47.855" v="23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1:47.855" v="23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1:47.855" v="23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1:55.308" v="24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8T03:41:55.308" v="24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1:55.308" v="24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1:55.308" v="24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1:55.308" v="24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1:55.308" v="24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1:55.308" v="24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2:02.354" v="25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2:02.354" v="25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8T03:42:08.401" v="26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8T03:42:08.401" v="26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3A9FA16B-E2CF-4AD9-A9FB-54D629711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CB9990A4-FEB0-48D3-92CC-1F810D352D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D200B-ACB5-40AC-AD93-11364588674B}" type="datetime1">
              <a:rPr kumimoji="1" lang="ja-JP" altLang="en-US" noProof="1" smtClean="0">
                <a:latin typeface="Meiryo UI" panose="020B0604030504040204" pitchFamily="50" charset="-128"/>
                <a:ea typeface="Meiryo UI" panose="020B0604030504040204" pitchFamily="50" charset="-128"/>
              </a:rPr>
              <a:t>31/08/20</a:t>
            </a:fld>
            <a:endParaRPr kumimoji="1"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750FBC02-B273-4492-A9B5-759A1C8E3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F424BB84-0E1B-42B1-9AE0-D75EAB9552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027BB-810D-4A51-893D-E491AB6D73B1}" type="slidenum">
              <a:rPr kumimoji="1" lang="en-US" altLang="ja-JP" noProof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065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1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4726EE2-FF57-42E7-9202-1FB66EF97B82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1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1"/>
              <a:t>マスター テキストの書式設定</a:t>
            </a:r>
          </a:p>
          <a:p>
            <a:pPr lvl="1" rtl="0"/>
            <a:r>
              <a:rPr lang="ja-JP" altLang="en-US" noProof="1"/>
              <a:t>第 </a:t>
            </a:r>
            <a:r>
              <a:rPr lang="en-US" altLang="ja-JP" noProof="1"/>
              <a:t>2 </a:t>
            </a:r>
            <a:r>
              <a:rPr lang="ja-JP" altLang="en-US" noProof="1"/>
              <a:t>レベル</a:t>
            </a:r>
          </a:p>
          <a:p>
            <a:pPr lvl="2" rtl="0"/>
            <a:r>
              <a:rPr lang="ja-JP" altLang="en-US" noProof="1"/>
              <a:t>第 </a:t>
            </a:r>
            <a:r>
              <a:rPr lang="en-US" altLang="ja-JP" noProof="1"/>
              <a:t>3 </a:t>
            </a:r>
            <a:r>
              <a:rPr lang="ja-JP" altLang="en-US" noProof="1"/>
              <a:t>レベル</a:t>
            </a:r>
          </a:p>
          <a:p>
            <a:pPr lvl="3" rtl="0"/>
            <a:r>
              <a:rPr lang="ja-JP" altLang="en-US" noProof="1"/>
              <a:t>第 </a:t>
            </a:r>
            <a:r>
              <a:rPr lang="en-US" altLang="ja-JP" noProof="1"/>
              <a:t>4 </a:t>
            </a:r>
            <a:r>
              <a:rPr lang="ja-JP" altLang="en-US" noProof="1"/>
              <a:t>レベル</a:t>
            </a:r>
          </a:p>
          <a:p>
            <a:pPr lvl="4" rtl="0"/>
            <a:r>
              <a:rPr lang="ja-JP" altLang="en-US" noProof="1"/>
              <a:t>第 </a:t>
            </a:r>
            <a:r>
              <a:rPr lang="en-US" altLang="ja-JP" noProof="1"/>
              <a:t>5 </a:t>
            </a:r>
            <a:r>
              <a:rPr lang="ja-JP" altLang="en-US" noProof="1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1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F61EA0F-A667-4B49-8422-0062BC55E249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0"/>
            <a:fld id="{09B328DA-9354-4DCC-AC51-7C158240A9F5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n-US" altLang="ja-JP" noProof="1" smtClean="0"/>
              <a:t>‹#›</a:t>
            </a:fld>
            <a:endParaRPr lang="ja-JP" altLang="en-US" noProof="1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長方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1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560759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7286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AABFFF-9630-4435-9045-869B9C18E19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n-US" altLang="ja-JP" noProof="1" smtClean="0"/>
              <a:t>‹#›</a:t>
            </a:fld>
            <a:endParaRPr lang="ja-JP" altLang="en-US" noProof="1"/>
          </a:p>
        </p:txBody>
      </p:sp>
      <p:sp>
        <p:nvSpPr>
          <p:cNvPr id="7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1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36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54064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149924616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1072BBA-E966-464C-AA77-8175669894A5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n-US" altLang="ja-JP" noProof="1" smtClean="0"/>
              <a:t>‹#›</a:t>
            </a:fld>
            <a:endParaRPr lang="ja-JP" altLang="en-US" noProof="1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1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4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F26F0E-FA8F-404B-8F48-5177B75C6DAE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n-US" altLang="ja-JP" noProof="1" smtClean="0"/>
              <a:t>‹#›</a:t>
            </a:fld>
            <a:endParaRPr lang="ja-JP" altLang="en-US" noProof="1"/>
          </a:p>
        </p:txBody>
      </p:sp>
      <p:sp>
        <p:nvSpPr>
          <p:cNvPr id="6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1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97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5169678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27647402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8345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4395CF-3A02-43E0-AC55-49DA225D14AF}" type="datetime1">
              <a:rPr lang="ja-JP" altLang="en-US" noProof="1" smtClean="0"/>
              <a:t>31/08/20</a:t>
            </a:fld>
            <a:endParaRPr lang="ja-JP" alt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ja-JP" alt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60EDB8-5305-433F-BE41-D7A86D811DB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32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mofa.go.jp/files/000077857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hyperlink" Target="https://www.usasean.org/why-asean/growt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paneselawtranslation.go.jp/law/detail/?id=2217&amp;vm=04&amp;re=01&amp;new=1" TargetMode="External"/><Relationship Id="rId4" Type="http://schemas.openxmlformats.org/officeDocument/2006/relationships/hyperlink" Target="http://www.japaneselawtranslation.go.jp/law/detail/?id=1949&amp;vm=04&amp;re=01&amp;new=1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ustoms.go.jp/english/tariff/2020_1/index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283" y="4456394"/>
            <a:ext cx="7982712" cy="2131872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i="1" dirty="0" smtClean="0">
                <a:solidFill>
                  <a:srgbClr val="00B050"/>
                </a:solidFill>
              </a:rPr>
              <a:t>“</a:t>
            </a:r>
            <a:r>
              <a:rPr lang="en-US" altLang="ja-JP" sz="3200" b="1" i="1" dirty="0">
                <a:solidFill>
                  <a:srgbClr val="00B050"/>
                </a:solidFill>
              </a:rPr>
              <a:t>Preparing for International Business based on the Characteristics </a:t>
            </a:r>
            <a:r>
              <a:rPr lang="en-US" altLang="ja-JP" sz="3200" b="1" i="1" dirty="0" smtClean="0">
                <a:solidFill>
                  <a:srgbClr val="00B050"/>
                </a:solidFill>
              </a:rPr>
              <a:t>and </a:t>
            </a:r>
            <a:r>
              <a:rPr lang="en-US" altLang="ja-JP" sz="3200" b="1" i="1" dirty="0">
                <a:solidFill>
                  <a:srgbClr val="00B050"/>
                </a:solidFill>
              </a:rPr>
              <a:t>Preferences of Japanese Customers ” </a:t>
            </a:r>
            <a:endParaRPr kumimoji="1" lang="ja-JP" altLang="en-US" sz="3200" b="1" i="1" dirty="0">
              <a:solidFill>
                <a:srgbClr val="00B05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10600" y="5171350"/>
            <a:ext cx="3200400" cy="1040613"/>
          </a:xfrm>
        </p:spPr>
        <p:txBody>
          <a:bodyPr>
            <a:normAutofit/>
          </a:bodyPr>
          <a:lstStyle/>
          <a:p>
            <a:r>
              <a:rPr kumimoji="1" lang="en-US" altLang="ja-JP" sz="2000" b="1" dirty="0" smtClean="0"/>
              <a:t>Hideo</a:t>
            </a:r>
            <a:r>
              <a:rPr kumimoji="1" lang="ja-JP" altLang="en-US" sz="2000" b="1" dirty="0" smtClean="0"/>
              <a:t> </a:t>
            </a:r>
            <a:r>
              <a:rPr kumimoji="1" lang="en-US" altLang="ja-JP" sz="2000" b="1" dirty="0" err="1" smtClean="0"/>
              <a:t>Horiguchi</a:t>
            </a:r>
            <a:endParaRPr kumimoji="1" lang="en-US" altLang="ja-JP" sz="2000" b="1" dirty="0" smtClean="0"/>
          </a:p>
          <a:p>
            <a:r>
              <a:rPr lang="en-US" altLang="ja-JP" sz="2000" b="1" dirty="0" smtClean="0"/>
              <a:t>JICA</a:t>
            </a:r>
            <a:r>
              <a:rPr lang="ja-JP" altLang="en-US" sz="2000" b="1" dirty="0"/>
              <a:t> </a:t>
            </a:r>
            <a:r>
              <a:rPr lang="en-US" altLang="ja-JP" sz="2000" b="1" dirty="0" smtClean="0"/>
              <a:t>Expert for TDAP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087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500" y="1046988"/>
            <a:ext cx="1176337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42900">
              <a:buFont typeface="Wingdings" panose="05000000000000000000" pitchFamily="2" charset="2"/>
              <a:buChar char="l"/>
            </a:pPr>
            <a:r>
              <a:rPr kumimoji="1" lang="en-US" altLang="ja-JP" sz="2000" u="sng" dirty="0">
                <a:solidFill>
                  <a:srgbClr val="FF0000"/>
                </a:solidFill>
              </a:rPr>
              <a:t>Chapter </a:t>
            </a:r>
            <a:r>
              <a:rPr kumimoji="1" lang="en-US" altLang="ja-JP" sz="2000" u="sng" dirty="0" smtClean="0">
                <a:solidFill>
                  <a:srgbClr val="FF0000"/>
                </a:solidFill>
              </a:rPr>
              <a:t>61 </a:t>
            </a:r>
            <a:r>
              <a:rPr kumimoji="1" lang="en-US" altLang="ja-JP" sz="2000" u="sng" dirty="0">
                <a:solidFill>
                  <a:srgbClr val="FF0000"/>
                </a:solidFill>
              </a:rPr>
              <a:t/>
            </a:r>
            <a:br>
              <a:rPr kumimoji="1" lang="en-US" altLang="ja-JP" sz="2000" u="sng" dirty="0">
                <a:solidFill>
                  <a:srgbClr val="FF0000"/>
                </a:solidFill>
              </a:rPr>
            </a:br>
            <a:r>
              <a:rPr kumimoji="1" lang="en-US" altLang="ja-JP" sz="2000" dirty="0" smtClean="0"/>
              <a:t>Articles </a:t>
            </a:r>
            <a:r>
              <a:rPr kumimoji="1" lang="en-US" altLang="ja-JP" sz="2000" dirty="0"/>
              <a:t>of apparel and clothing accessories, knitted or crocheted </a:t>
            </a:r>
            <a:r>
              <a:rPr kumimoji="1" lang="en-US" altLang="ja-JP" sz="2000" dirty="0" smtClean="0"/>
              <a:t>Manufactured </a:t>
            </a:r>
            <a:r>
              <a:rPr kumimoji="1" lang="en-US" altLang="ja-JP" sz="2000" dirty="0"/>
              <a:t>from woven fabrics, felt, nonwovens, knitted or crocheted fabrics or lace of Chapter 50 to 56 or 58 to 60 </a:t>
            </a:r>
            <a:endParaRPr kumimoji="1" lang="en-US" altLang="ja-JP" sz="2000" dirty="0" smtClean="0"/>
          </a:p>
          <a:p>
            <a:pPr marL="361950" indent="-342900">
              <a:buFont typeface="Wingdings" panose="05000000000000000000" pitchFamily="2" charset="2"/>
              <a:buChar char="l"/>
            </a:pPr>
            <a:r>
              <a:rPr kumimoji="1" lang="en-US" altLang="ja-JP" sz="2000" u="sng" dirty="0" smtClean="0">
                <a:solidFill>
                  <a:srgbClr val="FF0000"/>
                </a:solidFill>
              </a:rPr>
              <a:t>ex</a:t>
            </a:r>
            <a:r>
              <a:rPr kumimoji="1" lang="en-US" altLang="ja-JP" sz="2000" u="sng" dirty="0">
                <a:solidFill>
                  <a:srgbClr val="FF0000"/>
                </a:solidFill>
              </a:rPr>
              <a:t>. Chapter  </a:t>
            </a:r>
            <a:r>
              <a:rPr kumimoji="1" lang="en-US" altLang="ja-JP" sz="2000" u="sng" dirty="0" smtClean="0">
                <a:solidFill>
                  <a:srgbClr val="FF0000"/>
                </a:solidFill>
              </a:rPr>
              <a:t>62</a:t>
            </a:r>
            <a:br>
              <a:rPr kumimoji="1" lang="en-US" altLang="ja-JP" sz="2000" u="sng" dirty="0" smtClean="0">
                <a:solidFill>
                  <a:srgbClr val="FF0000"/>
                </a:solidFill>
              </a:rPr>
            </a:br>
            <a:r>
              <a:rPr kumimoji="1" lang="en-US" altLang="ja-JP" sz="2000" dirty="0" smtClean="0"/>
              <a:t>Articles </a:t>
            </a:r>
            <a:r>
              <a:rPr kumimoji="1" lang="en-US" altLang="ja-JP" sz="2000" dirty="0"/>
              <a:t>of apparel and clothing accessories, not knitted or crocheted, excluding products of heading 62.13 to 62.17 </a:t>
            </a:r>
            <a:r>
              <a:rPr kumimoji="1" lang="en-US" altLang="ja-JP" sz="2000" dirty="0" smtClean="0"/>
              <a:t>Manufactured </a:t>
            </a:r>
            <a:r>
              <a:rPr kumimoji="1" lang="en-US" altLang="ja-JP" sz="2000" dirty="0"/>
              <a:t>from woven fabrics, felt, nonwovens, knitted or crocheted fabrics or lace of Chapter 50 to 56 or 58 to </a:t>
            </a:r>
            <a:r>
              <a:rPr kumimoji="1" lang="en-US" altLang="ja-JP" sz="2000" dirty="0" smtClean="0"/>
              <a:t>60</a:t>
            </a:r>
          </a:p>
          <a:p>
            <a:endParaRPr kumimoji="1"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u="sng" dirty="0" smtClean="0"/>
              <a:t>62.13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Handkerchiefs Manufactured from chemical products, from products of heading 47.01 to 47.06, or 50.01, or from natural textile </a:t>
            </a:r>
            <a:r>
              <a:rPr kumimoji="1" lang="en-US" altLang="ja-JP" dirty="0" err="1"/>
              <a:t>fibres</a:t>
            </a:r>
            <a:r>
              <a:rPr kumimoji="1" lang="en-US" altLang="ja-JP" dirty="0"/>
              <a:t> (excluding raw silk), man-made staple </a:t>
            </a:r>
            <a:r>
              <a:rPr kumimoji="1" lang="en-US" altLang="ja-JP" dirty="0" err="1"/>
              <a:t>fibres</a:t>
            </a:r>
            <a:r>
              <a:rPr kumimoji="1" lang="en-US" altLang="ja-JP" dirty="0"/>
              <a:t> or textile </a:t>
            </a:r>
            <a:r>
              <a:rPr kumimoji="1" lang="en-US" altLang="ja-JP" dirty="0" err="1"/>
              <a:t>fibre</a:t>
            </a:r>
            <a:r>
              <a:rPr kumimoji="1" lang="en-US" altLang="ja-JP" dirty="0"/>
              <a:t> waste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u="sng" dirty="0" smtClean="0"/>
              <a:t>62.14 </a:t>
            </a:r>
            <a:r>
              <a:rPr kumimoji="1" lang="en-US" altLang="ja-JP" dirty="0"/>
              <a:t>Shawls, scarves, mufflers, mantillas, veils and the like </a:t>
            </a:r>
            <a:r>
              <a:rPr kumimoji="1" lang="en-US" altLang="ja-JP" dirty="0" smtClean="0"/>
              <a:t>Manufactured </a:t>
            </a:r>
            <a:r>
              <a:rPr kumimoji="1" lang="en-US" altLang="ja-JP" dirty="0"/>
              <a:t>from chemical products, from products of heading 47.01 to 47.06, or 50.01, or from natural textile </a:t>
            </a:r>
            <a:r>
              <a:rPr kumimoji="1" lang="en-US" altLang="ja-JP" dirty="0" err="1"/>
              <a:t>fibres</a:t>
            </a:r>
            <a:r>
              <a:rPr kumimoji="1" lang="en-US" altLang="ja-JP" dirty="0"/>
              <a:t> (excluding raw silk), man-made staple </a:t>
            </a:r>
            <a:r>
              <a:rPr kumimoji="1" lang="en-US" altLang="ja-JP" dirty="0" err="1"/>
              <a:t>fibres</a:t>
            </a:r>
            <a:r>
              <a:rPr kumimoji="1" lang="en-US" altLang="ja-JP" dirty="0"/>
              <a:t> or textile </a:t>
            </a:r>
            <a:r>
              <a:rPr kumimoji="1" lang="en-US" altLang="ja-JP" dirty="0" err="1"/>
              <a:t>fibre</a:t>
            </a:r>
            <a:r>
              <a:rPr kumimoji="1" lang="en-US" altLang="ja-JP" dirty="0"/>
              <a:t> waste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u="sng" dirty="0" smtClean="0"/>
              <a:t>62.15 </a:t>
            </a:r>
            <a:r>
              <a:rPr kumimoji="1" lang="en-US" altLang="ja-JP" dirty="0"/>
              <a:t>Ties, bow ties and cravats Manufactured from textile yarn 62.16 Gloves, mittens and mitts Manufactured from textile yarn 62.17 Other made up clothing accessories; parts of garments or of clothing accessories, other than those of heading </a:t>
            </a:r>
            <a:r>
              <a:rPr kumimoji="1" lang="en-US" altLang="ja-JP" dirty="0" smtClean="0"/>
              <a:t>62.12 Manufactured </a:t>
            </a:r>
            <a:r>
              <a:rPr kumimoji="1" lang="en-US" altLang="ja-JP" dirty="0"/>
              <a:t>from textile </a:t>
            </a:r>
            <a:r>
              <a:rPr kumimoji="1" lang="en-US" altLang="ja-JP" dirty="0" smtClean="0"/>
              <a:t>yarn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u="sng" dirty="0" smtClean="0"/>
              <a:t>62.16 </a:t>
            </a:r>
            <a:r>
              <a:rPr kumimoji="1" lang="en-US" altLang="ja-JP" dirty="0"/>
              <a:t>Gloves, mittens and mitts Manufactured from textile yarn 62.17 Other made up clothing accessories; parts of garments or of clothing accessories, other than those of heading 62.12 </a:t>
            </a:r>
            <a:r>
              <a:rPr kumimoji="1" lang="en-US" altLang="ja-JP" dirty="0" smtClean="0"/>
              <a:t>Manufactured </a:t>
            </a:r>
            <a:r>
              <a:rPr kumimoji="1" lang="en-US" altLang="ja-JP" dirty="0"/>
              <a:t>from textile </a:t>
            </a:r>
            <a:r>
              <a:rPr kumimoji="1" lang="en-US" altLang="ja-JP" dirty="0" smtClean="0"/>
              <a:t>yarn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u="sng" dirty="0"/>
              <a:t>62.17</a:t>
            </a:r>
            <a:r>
              <a:rPr kumimoji="1" lang="en-US" altLang="ja-JP" dirty="0"/>
              <a:t> Other made up clothing accessories; parts of garments or of clothing accessories, other than those of heading 62.12 </a:t>
            </a:r>
            <a:r>
              <a:rPr kumimoji="1" lang="en-US" altLang="ja-JP" dirty="0" smtClean="0"/>
              <a:t>Manufactured </a:t>
            </a:r>
            <a:r>
              <a:rPr kumimoji="1" lang="en-US" altLang="ja-JP" dirty="0"/>
              <a:t>from textile yarn 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529" y="114300"/>
            <a:ext cx="120453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i="1" dirty="0" smtClean="0"/>
              <a:t>Reference 3: Specific </a:t>
            </a:r>
            <a:r>
              <a:rPr lang="en-US" altLang="ja-JP" sz="2800" b="1" i="1" dirty="0"/>
              <a:t>manufacturing or processing operation </a:t>
            </a:r>
            <a:r>
              <a:rPr lang="en-US" altLang="ja-JP" sz="2800" b="1" i="1" dirty="0" smtClean="0"/>
              <a:t>criterion</a:t>
            </a:r>
          </a:p>
          <a:p>
            <a:pPr algn="r"/>
            <a:r>
              <a:rPr kumimoji="1" lang="en-US" altLang="ja-JP" sz="1400" i="1" dirty="0" smtClean="0"/>
              <a:t>(</a:t>
            </a:r>
            <a:r>
              <a:rPr kumimoji="1" lang="en-US" altLang="ja-JP" sz="1400" i="1" dirty="0" err="1" smtClean="0"/>
              <a:t>source:</a:t>
            </a:r>
            <a:r>
              <a:rPr kumimoji="1" lang="en-US" altLang="ja-JP" sz="1400" dirty="0" err="1"/>
              <a:t>List</a:t>
            </a:r>
            <a:r>
              <a:rPr kumimoji="1" lang="en-US" altLang="ja-JP" sz="1400" dirty="0"/>
              <a:t> of Conditions to Qualify as an Originating Good under Japanese GSP (Product Specific Rules) </a:t>
            </a:r>
            <a:r>
              <a:rPr kumimoji="1" lang="en-US" altLang="ja-JP" sz="1400" dirty="0">
                <a:hlinkClick r:id="rId2"/>
              </a:rPr>
              <a:t>https://</a:t>
            </a:r>
            <a:r>
              <a:rPr kumimoji="1" lang="en-US" altLang="ja-JP" sz="1400" dirty="0" smtClean="0">
                <a:hlinkClick r:id="rId2"/>
              </a:rPr>
              <a:t>www.mofa.go.jp/files/000077857.pdf</a:t>
            </a:r>
            <a:r>
              <a:rPr kumimoji="1" lang="en-US" altLang="ja-JP" sz="1400" dirty="0" smtClean="0"/>
              <a:t>)</a:t>
            </a:r>
          </a:p>
          <a:p>
            <a:endParaRPr kumimoji="1" lang="ja-JP" altLang="en-US" sz="1400" dirty="0"/>
          </a:p>
          <a:p>
            <a:endParaRPr kumimoji="1" lang="ja-JP" alt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6469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13992"/>
              </p:ext>
            </p:extLst>
          </p:nvPr>
        </p:nvGraphicFramePr>
        <p:xfrm>
          <a:off x="419100" y="1205434"/>
          <a:ext cx="11277600" cy="53316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38800"/>
                <a:gridCol w="5638800"/>
              </a:tblGrid>
              <a:tr h="26696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1.  Goods consigned from (Exporter’s business name, address, country)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Reference No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GENERALISED SYSTEM OF PREFERENCES CERTIFICATE OF ORIGIN (Combined declaration and certificate)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FORM A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Issued in                   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e.g. </a:t>
                      </a:r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PAKISTAN</a:t>
                      </a:r>
                    </a:p>
                    <a:p>
                      <a:r>
                        <a:rPr kumimoji="1" lang="en-US" altLang="ja-JP" sz="2000" dirty="0" smtClean="0"/>
                        <a:t>(country)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See Notes overleaf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881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2. Goods consigned to (Consignee’s name, address, country)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</a:tr>
              <a:tr h="698689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3. Means of transport and route (as far as known)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4. For official use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87071" y="114300"/>
            <a:ext cx="983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smtClean="0"/>
              <a:t>Reference 4: Certificate of Origin (GSP) FORM A Sample</a:t>
            </a:r>
            <a:endParaRPr kumimoji="1" lang="ja-JP" altLang="en-US" sz="2800" b="1" i="1" dirty="0"/>
          </a:p>
        </p:txBody>
      </p:sp>
      <p:sp>
        <p:nvSpPr>
          <p:cNvPr id="4" name="円/楕円 3"/>
          <p:cNvSpPr/>
          <p:nvPr/>
        </p:nvSpPr>
        <p:spPr>
          <a:xfrm>
            <a:off x="7964043" y="3295186"/>
            <a:ext cx="3273552" cy="1152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6304" y="171450"/>
            <a:ext cx="115503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NOTES (2013) </a:t>
            </a:r>
          </a:p>
          <a:p>
            <a:r>
              <a:rPr kumimoji="1" lang="en-US" altLang="ja-JP" dirty="0"/>
              <a:t> 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pPr marL="400050" indent="-400050">
              <a:buAutoNum type="romanUcPeriod"/>
            </a:pPr>
            <a:r>
              <a:rPr kumimoji="1" lang="en-US" altLang="ja-JP" sz="2400" dirty="0" smtClean="0"/>
              <a:t>Countries </a:t>
            </a:r>
            <a:r>
              <a:rPr kumimoji="1" lang="en-US" altLang="ja-JP" sz="2400" dirty="0"/>
              <a:t>which accept Form A for the purposes of the Generalized System of Preferences (GSP): </a:t>
            </a:r>
            <a:endParaRPr kumimoji="1" lang="en-US" altLang="ja-JP" sz="2400" dirty="0" smtClean="0"/>
          </a:p>
          <a:p>
            <a:endParaRPr kumimoji="1" lang="en-US" altLang="ja-JP" sz="2400" dirty="0"/>
          </a:p>
          <a:p>
            <a:r>
              <a:rPr kumimoji="1" lang="en-US" altLang="ja-JP" sz="2400" dirty="0" smtClean="0"/>
              <a:t>Australia</a:t>
            </a:r>
            <a:r>
              <a:rPr kumimoji="1" lang="en-US" altLang="ja-JP" sz="2400" dirty="0"/>
              <a:t>* Belarus Canada Iceland Japan New Zealand** Norway Russian Federation Switzerland including Liechtenstein*** Turkey United States of America**** </a:t>
            </a:r>
          </a:p>
          <a:p>
            <a:r>
              <a:rPr kumimoji="1" lang="en-US" altLang="ja-JP" sz="2400" dirty="0" smtClean="0"/>
              <a:t>European </a:t>
            </a:r>
            <a:r>
              <a:rPr kumimoji="1" lang="en-US" altLang="ja-JP" sz="2400" dirty="0"/>
              <a:t>Union: Austria Belgium Bulgaria Croatia Cyprus Czech Republic Denmark Estonia Finland </a:t>
            </a:r>
            <a:r>
              <a:rPr kumimoji="1" lang="en-US" altLang="ja-JP" sz="2400" dirty="0" smtClean="0"/>
              <a:t>France </a:t>
            </a:r>
            <a:r>
              <a:rPr kumimoji="1" lang="en-US" altLang="ja-JP" sz="2400" dirty="0"/>
              <a:t>Germany Greece Hungary Ireland Italy Latvia Lithuania Luxembourg Malta </a:t>
            </a:r>
          </a:p>
          <a:p>
            <a:r>
              <a:rPr kumimoji="1" lang="en-US" altLang="ja-JP" sz="2400" dirty="0"/>
              <a:t>Netherlands Poland Portugal Romania Slovakia Slovenia Spain Sweden United Kingdom </a:t>
            </a:r>
            <a:endParaRPr kumimoji="1" lang="en-US" altLang="ja-JP" sz="2400" dirty="0" smtClean="0"/>
          </a:p>
          <a:p>
            <a:endParaRPr kumimoji="1" lang="en-US" altLang="ja-JP" sz="2400" dirty="0"/>
          </a:p>
          <a:p>
            <a:r>
              <a:rPr lang="en-US" altLang="ja-JP" sz="2400" b="1" dirty="0"/>
              <a:t>8. Origin criterion  (see Notes overleaf) </a:t>
            </a:r>
          </a:p>
          <a:p>
            <a:r>
              <a:rPr kumimoji="1" lang="en-US" altLang="ja-JP" sz="2400" b="1" dirty="0"/>
              <a:t>(3) Iceland, the European Union, Japan, Norway, Switzerland including Liechtenstein, and Turkey; enter the letter "W" in Box 8 followed by the Harmonized Commodity Description and coding  system (Harmonized System) </a:t>
            </a:r>
            <a:r>
              <a:rPr kumimoji="1" lang="en-US" altLang="ja-JP" sz="2400" b="1" u="sng" dirty="0">
                <a:solidFill>
                  <a:srgbClr val="FF0000"/>
                </a:solidFill>
              </a:rPr>
              <a:t>heading at the 4-digit level of the exported product (example "W" 96.18</a:t>
            </a:r>
            <a:r>
              <a:rPr kumimoji="1" lang="en-US" altLang="ja-JP" sz="2400" b="1" u="sng" dirty="0" smtClean="0">
                <a:solidFill>
                  <a:srgbClr val="FF0000"/>
                </a:solidFill>
              </a:rPr>
              <a:t>).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2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18894"/>
              </p:ext>
            </p:extLst>
          </p:nvPr>
        </p:nvGraphicFramePr>
        <p:xfrm>
          <a:off x="315086" y="727329"/>
          <a:ext cx="11466580" cy="47227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2402"/>
                <a:gridCol w="1642402"/>
                <a:gridCol w="1642402"/>
                <a:gridCol w="2663458"/>
                <a:gridCol w="1937958"/>
                <a:gridCol w="1937958"/>
              </a:tblGrid>
              <a:tr h="16041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5. </a:t>
                      </a:r>
                    </a:p>
                    <a:p>
                      <a:pPr defTabSz="1438275"/>
                      <a:r>
                        <a:rPr kumimoji="1" lang="en-US" altLang="ja-JP" sz="2000" dirty="0" smtClean="0"/>
                        <a:t>Item number 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6. </a:t>
                      </a:r>
                    </a:p>
                    <a:p>
                      <a:r>
                        <a:rPr kumimoji="1" lang="en-US" altLang="ja-JP" sz="2000" dirty="0" smtClean="0"/>
                        <a:t>Marks and      numbers of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packages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7. </a:t>
                      </a:r>
                    </a:p>
                    <a:p>
                      <a:r>
                        <a:rPr kumimoji="1" lang="en-US" altLang="ja-JP" sz="2000" dirty="0" smtClean="0"/>
                        <a:t>Number and kind of packages, description of goods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8. </a:t>
                      </a:r>
                    </a:p>
                    <a:p>
                      <a:r>
                        <a:rPr kumimoji="1" lang="en-US" altLang="ja-JP" sz="2400" dirty="0" smtClean="0"/>
                        <a:t>Origin criterion </a:t>
                      </a:r>
                    </a:p>
                    <a:p>
                      <a:r>
                        <a:rPr kumimoji="1" lang="en-US" altLang="ja-JP" sz="2400" dirty="0" smtClean="0"/>
                        <a:t>(see Notes overleaf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9. </a:t>
                      </a:r>
                    </a:p>
                    <a:p>
                      <a:pPr algn="l"/>
                      <a:r>
                        <a:rPr kumimoji="1" lang="en-US" altLang="ja-JP" sz="2000" dirty="0" smtClean="0"/>
                        <a:t>Gross weight     or other     quantity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10. </a:t>
                      </a:r>
                    </a:p>
                    <a:p>
                      <a:pPr algn="l"/>
                      <a:r>
                        <a:rPr kumimoji="1" lang="en-US" altLang="ja-JP" sz="2000" dirty="0" smtClean="0"/>
                        <a:t>Number        and date of invoices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2802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 smtClean="0"/>
                    </a:p>
                    <a:p>
                      <a:endParaRPr kumimoji="1" lang="en-US" altLang="ja-JP" sz="2800" dirty="0" smtClean="0"/>
                    </a:p>
                    <a:p>
                      <a:r>
                        <a:rPr kumimoji="1" lang="en-US" altLang="ja-JP" sz="2800" dirty="0" smtClean="0"/>
                        <a:t>“W”+ HS 4-digit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    e.g. “W”6214</a:t>
                      </a:r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円/楕円 1"/>
          <p:cNvSpPr/>
          <p:nvPr/>
        </p:nvSpPr>
        <p:spPr>
          <a:xfrm>
            <a:off x="5124450" y="2863214"/>
            <a:ext cx="2857500" cy="20326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6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897"/>
            <a:ext cx="12192000" cy="416820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596383" y="5513102"/>
            <a:ext cx="4595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Photo:</a:t>
            </a:r>
            <a:r>
              <a:rPr kumimoji="1" lang="ja-JP" altLang="en-US" sz="2000" dirty="0"/>
              <a:t> </a:t>
            </a:r>
            <a:r>
              <a:rPr kumimoji="1" lang="en-US" altLang="ja-JP" sz="2000" dirty="0" smtClean="0"/>
              <a:t>Cabinet Office Cool </a:t>
            </a:r>
            <a:r>
              <a:rPr kumimoji="1" lang="en-US" altLang="ja-JP" sz="2000" dirty="0"/>
              <a:t>J</a:t>
            </a:r>
            <a:r>
              <a:rPr kumimoji="1" lang="en-US" altLang="ja-JP" sz="2000" dirty="0" smtClean="0"/>
              <a:t>apan </a:t>
            </a:r>
            <a:r>
              <a:rPr kumimoji="1" lang="en-US" altLang="ja-JP" sz="2000" dirty="0"/>
              <a:t>S</a:t>
            </a:r>
            <a:r>
              <a:rPr kumimoji="1" lang="en-US" altLang="ja-JP" sz="2000" dirty="0" smtClean="0"/>
              <a:t>trategy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514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281534" y="2503705"/>
            <a:ext cx="4751471" cy="1926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JAPAN</a:t>
            </a:r>
          </a:p>
          <a:p>
            <a:pPr algn="ctr"/>
            <a:r>
              <a:rPr lang="en-US" altLang="ja-JP" sz="2800" b="1" dirty="0" smtClean="0"/>
              <a:t>126.02million</a:t>
            </a:r>
            <a:endParaRPr kumimoji="1" lang="ja-JP" altLang="en-US" sz="2800" b="1" dirty="0"/>
          </a:p>
        </p:txBody>
      </p:sp>
      <p:sp>
        <p:nvSpPr>
          <p:cNvPr id="8" name="円/楕円 7"/>
          <p:cNvSpPr/>
          <p:nvPr/>
        </p:nvSpPr>
        <p:spPr>
          <a:xfrm>
            <a:off x="3418657" y="5274390"/>
            <a:ext cx="4491011" cy="124513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ASEAN</a:t>
            </a:r>
          </a:p>
          <a:p>
            <a:pPr algn="ctr"/>
            <a:r>
              <a:rPr kumimoji="1" lang="en-US" altLang="ja-JP" sz="2400" b="1" dirty="0" smtClean="0"/>
              <a:t>650million</a:t>
            </a:r>
            <a:endParaRPr kumimoji="1" lang="en-US" altLang="ja-JP" sz="2400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89" y="5397929"/>
            <a:ext cx="1170432" cy="99806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79369" y="962838"/>
            <a:ext cx="2420842" cy="20371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EAST ASIA</a:t>
            </a:r>
            <a:endParaRPr kumimoji="1" lang="en-US" altLang="ja-JP" sz="2400" b="1" dirty="0"/>
          </a:p>
          <a:p>
            <a:r>
              <a:rPr kumimoji="1" lang="en-US" altLang="ja-JP" sz="2400" b="1" dirty="0" smtClean="0"/>
              <a:t>-CHINA</a:t>
            </a:r>
          </a:p>
          <a:p>
            <a:r>
              <a:rPr kumimoji="1" lang="en-US" altLang="ja-JP" sz="2400" b="1" dirty="0"/>
              <a:t> </a:t>
            </a:r>
            <a:r>
              <a:rPr kumimoji="1" lang="en-US" altLang="ja-JP" sz="2400" b="1" dirty="0" smtClean="0"/>
              <a:t>1.39billion</a:t>
            </a:r>
            <a:endParaRPr kumimoji="1" lang="en-US" altLang="ja-JP" sz="2400" b="1" dirty="0"/>
          </a:p>
          <a:p>
            <a:r>
              <a:rPr kumimoji="1" lang="en-US" altLang="ja-JP" sz="2400" b="1" dirty="0" smtClean="0"/>
              <a:t>-S.KOREA</a:t>
            </a:r>
            <a:endParaRPr kumimoji="1" lang="en-US" altLang="ja-JP" sz="2400" b="1" dirty="0"/>
          </a:p>
          <a:p>
            <a:r>
              <a:rPr kumimoji="1" lang="en-US" altLang="ja-JP" sz="2400" b="1" dirty="0" smtClean="0"/>
              <a:t> 51.27million</a:t>
            </a:r>
            <a:endParaRPr kumimoji="1" lang="ja-JP" altLang="en-US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9284473" y="2710146"/>
            <a:ext cx="2203703" cy="97570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USA</a:t>
            </a:r>
          </a:p>
          <a:p>
            <a:pPr algn="ctr"/>
            <a:r>
              <a:rPr lang="en-US" altLang="ja-JP" sz="2400" b="1" dirty="0"/>
              <a:t>327. </a:t>
            </a:r>
            <a:r>
              <a:rPr lang="en-US" altLang="ja-JP" sz="2400" b="1" dirty="0" smtClean="0"/>
              <a:t>75million</a:t>
            </a:r>
            <a:endParaRPr lang="en-US" altLang="ja-JP" sz="24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7560334" y="247650"/>
            <a:ext cx="2203703" cy="12960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EU</a:t>
            </a:r>
          </a:p>
          <a:p>
            <a:pPr algn="ctr"/>
            <a:r>
              <a:rPr kumimoji="1" lang="en-US" altLang="ja-JP" sz="2400" b="1" dirty="0" smtClean="0"/>
              <a:t>446million</a:t>
            </a:r>
            <a:r>
              <a:rPr kumimoji="1" lang="ja-JP" altLang="en-US" sz="2400" b="1" dirty="0" smtClean="0"/>
              <a:t>＋</a:t>
            </a:r>
            <a:r>
              <a:rPr kumimoji="1" lang="en-US" altLang="ja-JP" sz="2400" b="1" dirty="0" smtClean="0"/>
              <a:t>UK6.6million</a:t>
            </a:r>
            <a:endParaRPr kumimoji="1" lang="en-US" altLang="ja-JP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01037" y="4482012"/>
            <a:ext cx="1415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⓵</a:t>
            </a:r>
            <a:r>
              <a:rPr kumimoji="1" lang="en-US" altLang="ja-JP" sz="2000" dirty="0" smtClean="0"/>
              <a:t>3.8million</a:t>
            </a:r>
          </a:p>
          <a:p>
            <a:r>
              <a:rPr kumimoji="1" lang="ja-JP" altLang="en-US" sz="2000" dirty="0" smtClean="0"/>
              <a:t>⓶</a:t>
            </a:r>
            <a:r>
              <a:rPr kumimoji="1" lang="en-US" altLang="ja-JP" sz="2000" dirty="0" smtClean="0"/>
              <a:t>27.5%</a:t>
            </a:r>
            <a:r>
              <a:rPr kumimoji="1" lang="en-US" altLang="ja-JP" sz="2000" b="1" dirty="0" smtClean="0"/>
              <a:t>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58147" y="1206979"/>
            <a:ext cx="3564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UNICLO	-China:6Shops</a:t>
            </a:r>
          </a:p>
          <a:p>
            <a:r>
              <a:rPr kumimoji="1" lang="en-US" altLang="ja-JP" sz="2000" dirty="0" smtClean="0"/>
              <a:t>	-S.Korea:3Shops</a:t>
            </a:r>
          </a:p>
          <a:p>
            <a:r>
              <a:rPr kumimoji="1" lang="en-US" altLang="ja-JP" sz="2000" dirty="0" smtClean="0"/>
              <a:t>MUJI	-China:256Shops</a:t>
            </a:r>
          </a:p>
          <a:p>
            <a:r>
              <a:rPr kumimoji="1" lang="en-US" altLang="ja-JP" sz="2000" dirty="0" smtClean="0"/>
              <a:t>	-S.Korea34Shops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92229" y="4400501"/>
            <a:ext cx="5815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UNICLO:5 Shops</a:t>
            </a:r>
          </a:p>
          <a:p>
            <a:r>
              <a:rPr kumimoji="1" lang="en-US" altLang="ja-JP" sz="2000" dirty="0" smtClean="0"/>
              <a:t>MUJI:47 Shops</a:t>
            </a:r>
            <a:endParaRPr kumimoji="1" lang="ja-JP" altLang="en-US" sz="2000" dirty="0"/>
          </a:p>
        </p:txBody>
      </p:sp>
      <p:sp>
        <p:nvSpPr>
          <p:cNvPr id="24" name="下矢印 23"/>
          <p:cNvSpPr/>
          <p:nvPr/>
        </p:nvSpPr>
        <p:spPr>
          <a:xfrm>
            <a:off x="5707597" y="4488906"/>
            <a:ext cx="484632" cy="697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上矢印 25"/>
          <p:cNvSpPr/>
          <p:nvPr/>
        </p:nvSpPr>
        <p:spPr>
          <a:xfrm>
            <a:off x="4978449" y="4484817"/>
            <a:ext cx="526239" cy="69981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上矢印 26"/>
          <p:cNvSpPr/>
          <p:nvPr/>
        </p:nvSpPr>
        <p:spPr>
          <a:xfrm rot="2150360">
            <a:off x="7252607" y="1672807"/>
            <a:ext cx="441047" cy="10303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上矢印 27"/>
          <p:cNvSpPr/>
          <p:nvPr/>
        </p:nvSpPr>
        <p:spPr>
          <a:xfrm rot="5400000">
            <a:off x="8419870" y="2936298"/>
            <a:ext cx="484632" cy="10144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039899" y="3770264"/>
            <a:ext cx="273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UNICLO:13Shops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MUJI:17Shops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039899" y="1579265"/>
            <a:ext cx="362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UNICLO:18+UK5 Shops</a:t>
            </a:r>
          </a:p>
          <a:p>
            <a:r>
              <a:rPr kumimoji="1" lang="en-US" altLang="ja-JP" sz="2000" dirty="0" smtClean="0"/>
              <a:t>MUJI:31+UK11Shops</a:t>
            </a:r>
            <a:endParaRPr kumimoji="1" lang="en-US" altLang="ja-JP" sz="2000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0256" y="98225"/>
            <a:ext cx="4239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i="1" dirty="0" smtClean="0"/>
              <a:t>1. JAPAN/EAST</a:t>
            </a:r>
            <a:r>
              <a:rPr kumimoji="1" lang="ja-JP" altLang="en-US" sz="2800" b="1" i="1" dirty="0" smtClean="0"/>
              <a:t> </a:t>
            </a:r>
            <a:r>
              <a:rPr kumimoji="1" lang="en-US" altLang="ja-JP" sz="2800" b="1" i="1" dirty="0"/>
              <a:t>ASIA/ASEAN</a:t>
            </a:r>
            <a:endParaRPr kumimoji="1" lang="ja-JP" altLang="en-US" sz="2800" b="1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4381" y="3812118"/>
            <a:ext cx="3659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⓵</a:t>
            </a:r>
            <a:r>
              <a:rPr kumimoji="1" lang="en-US" altLang="ja-JP" sz="2000" u="sng" dirty="0" smtClean="0"/>
              <a:t>Visitors</a:t>
            </a:r>
            <a:r>
              <a:rPr kumimoji="1" lang="ja-JP" altLang="en-US" sz="2000" u="sng" dirty="0" smtClean="0"/>
              <a:t> </a:t>
            </a:r>
            <a:r>
              <a:rPr kumimoji="1" lang="en-US" altLang="ja-JP" sz="2000" u="sng" dirty="0" smtClean="0"/>
              <a:t>Arrival</a:t>
            </a:r>
            <a:r>
              <a:rPr kumimoji="1" lang="ja-JP" altLang="en-US" sz="2000" u="sng" dirty="0" smtClean="0"/>
              <a:t> </a:t>
            </a:r>
            <a:r>
              <a:rPr kumimoji="1" lang="en-US" altLang="ja-JP" sz="2000" u="sng" dirty="0" smtClean="0"/>
              <a:t>2019(Jan.-Dec.)</a:t>
            </a:r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From China: 9.6million </a:t>
            </a:r>
          </a:p>
          <a:p>
            <a:r>
              <a:rPr kumimoji="1" lang="ja-JP" altLang="en-US" sz="2000" dirty="0" smtClean="0"/>
              <a:t>　</a:t>
            </a:r>
            <a:r>
              <a:rPr kumimoji="1" lang="en-US" altLang="ja-JP" sz="2000" dirty="0" smtClean="0"/>
              <a:t>(Total 31.9million)</a:t>
            </a:r>
          </a:p>
          <a:p>
            <a:r>
              <a:rPr kumimoji="1" lang="ja-JP" altLang="en-US" sz="2000" dirty="0" smtClean="0"/>
              <a:t>⓶</a:t>
            </a:r>
            <a:r>
              <a:rPr kumimoji="1" lang="en-US" altLang="ja-JP" sz="2000" u="sng" dirty="0" smtClean="0"/>
              <a:t>Import of Clothing 2018</a:t>
            </a:r>
          </a:p>
          <a:p>
            <a:r>
              <a:rPr kumimoji="1" lang="ja-JP" altLang="en-US" sz="2000" u="sng" dirty="0"/>
              <a:t>　</a:t>
            </a:r>
            <a:r>
              <a:rPr kumimoji="1" lang="en-US" altLang="ja-JP" sz="2000" u="sng" dirty="0" smtClean="0"/>
              <a:t>(Jan.-Dec. Million yen)</a:t>
            </a:r>
          </a:p>
          <a:p>
            <a:r>
              <a:rPr kumimoji="1" lang="ja-JP" altLang="en-US" sz="2000" dirty="0" smtClean="0"/>
              <a:t>　</a:t>
            </a:r>
            <a:r>
              <a:rPr kumimoji="1" lang="en-US" altLang="ja-JP" sz="2000" dirty="0" smtClean="0"/>
              <a:t>China Share:59.9%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2656" y="6391445"/>
            <a:ext cx="55756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Source: MOFA, JNTO, JTIA, UNICLO HP, MUJI HP</a:t>
            </a:r>
          </a:p>
        </p:txBody>
      </p:sp>
      <p:sp>
        <p:nvSpPr>
          <p:cNvPr id="25" name="上矢印 24"/>
          <p:cNvSpPr/>
          <p:nvPr/>
        </p:nvSpPr>
        <p:spPr>
          <a:xfrm rot="17586823">
            <a:off x="2744413" y="2267135"/>
            <a:ext cx="508370" cy="10174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上矢印 30"/>
          <p:cNvSpPr/>
          <p:nvPr/>
        </p:nvSpPr>
        <p:spPr>
          <a:xfrm rot="6746358">
            <a:off x="2542137" y="2846217"/>
            <a:ext cx="546893" cy="103228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78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0080" y="116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56" y="714154"/>
            <a:ext cx="10537024" cy="564039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28016" y="0"/>
            <a:ext cx="2983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smtClean="0"/>
              <a:t>2. Emerging Market</a:t>
            </a:r>
            <a:endParaRPr kumimoji="1" lang="ja-JP" altLang="en-US" sz="2800" b="1" i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41175" y="6211669"/>
            <a:ext cx="678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Source: US ASEAN BUSINESS COUNCIL,INC</a:t>
            </a:r>
          </a:p>
          <a:p>
            <a:r>
              <a:rPr lang="en-US" altLang="ja-JP" dirty="0" smtClean="0"/>
              <a:t>Growth </a:t>
            </a:r>
            <a:r>
              <a:rPr lang="en-US" altLang="ja-JP" dirty="0"/>
              <a:t>Projections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www.usasean.org/why-asean/growth</a:t>
            </a:r>
            <a:r>
              <a:rPr lang="en-US" altLang="ja-JP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42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56" y="192650"/>
            <a:ext cx="11129888" cy="51604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40589" y="3214663"/>
            <a:ext cx="1191082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EPA/FTA in </a:t>
            </a:r>
            <a:r>
              <a:rPr lang="en-US" altLang="ja-JP" sz="2400" b="1" dirty="0" smtClean="0"/>
              <a:t>Japan</a:t>
            </a:r>
          </a:p>
          <a:p>
            <a:endParaRPr lang="en-US" altLang="ja-JP" sz="2000" b="1" dirty="0"/>
          </a:p>
          <a:p>
            <a:r>
              <a:rPr lang="ja-JP" altLang="en-US" sz="2000" dirty="0" smtClean="0">
                <a:solidFill>
                  <a:srgbClr val="92D050"/>
                </a:solidFill>
              </a:rPr>
              <a:t>●</a:t>
            </a:r>
            <a:r>
              <a:rPr lang="en-US" altLang="ja-JP" sz="2000" dirty="0" smtClean="0"/>
              <a:t>In </a:t>
            </a:r>
            <a:r>
              <a:rPr lang="en-US" altLang="ja-JP" sz="2000" dirty="0"/>
              <a:t>Force or Signed▶18</a:t>
            </a:r>
            <a:br>
              <a:rPr lang="en-US" altLang="ja-JP" sz="2000" dirty="0"/>
            </a:br>
            <a:r>
              <a:rPr lang="en-US" altLang="ja-JP" sz="2000" dirty="0"/>
              <a:t>Singapore, Mexico, Malaysia, Chile, Thailand, Indonesia, Brunei, ASEAN, Philippines, Switzerland, Viet Nam, India, Peru, Australia, Mongolia, TPP12 (signed), TPP11, EU</a:t>
            </a:r>
          </a:p>
          <a:p>
            <a:endParaRPr lang="en-US" altLang="ja-JP" sz="2000" dirty="0" smtClean="0">
              <a:solidFill>
                <a:srgbClr val="D24726"/>
              </a:solidFill>
            </a:endParaRPr>
          </a:p>
          <a:p>
            <a:r>
              <a:rPr lang="ja-JP" altLang="en-US" sz="2000" dirty="0" smtClean="0">
                <a:solidFill>
                  <a:srgbClr val="D24726"/>
                </a:solidFill>
              </a:rPr>
              <a:t>●</a:t>
            </a:r>
            <a:r>
              <a:rPr lang="en-US" altLang="ja-JP" sz="2000" dirty="0" smtClean="0"/>
              <a:t>Under </a:t>
            </a:r>
            <a:r>
              <a:rPr lang="en-US" altLang="ja-JP" sz="2000" dirty="0"/>
              <a:t>Negotiation▶4</a:t>
            </a:r>
            <a:br>
              <a:rPr lang="en-US" altLang="ja-JP" sz="2000" dirty="0"/>
            </a:br>
            <a:r>
              <a:rPr lang="en-US" altLang="ja-JP" sz="2000" dirty="0"/>
              <a:t>RCEP, Turkey, Colombia, Japan-China-ROK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◯</a:t>
            </a:r>
            <a:r>
              <a:rPr lang="en-US" altLang="ja-JP" sz="2000" dirty="0"/>
              <a:t>Others (</a:t>
            </a:r>
            <a:r>
              <a:rPr lang="en-US" altLang="ja-JP" sz="2000" dirty="0" err="1"/>
              <a:t>Negotations</a:t>
            </a:r>
            <a:r>
              <a:rPr lang="en-US" altLang="ja-JP" sz="2000" dirty="0"/>
              <a:t> suspended)</a:t>
            </a:r>
            <a:br>
              <a:rPr lang="en-US" altLang="ja-JP" sz="2000" dirty="0"/>
            </a:br>
            <a:r>
              <a:rPr lang="en-US" altLang="ja-JP" sz="2000" dirty="0"/>
              <a:t>GCC, Korea, Canada</a:t>
            </a:r>
          </a:p>
        </p:txBody>
      </p:sp>
      <p:sp>
        <p:nvSpPr>
          <p:cNvPr id="5" name="テキスト ボックス 4"/>
          <p:cNvSpPr txBox="1"/>
          <p:nvPr/>
        </p:nvSpPr>
        <p:spPr>
          <a:xfrm flipH="1">
            <a:off x="-1" y="0"/>
            <a:ext cx="7424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smtClean="0"/>
              <a:t>3. Japan EPA Network </a:t>
            </a:r>
            <a:r>
              <a:rPr lang="en-US" altLang="ja-JP" sz="2800" b="1" i="1" dirty="0"/>
              <a:t>December 27, </a:t>
            </a:r>
            <a:r>
              <a:rPr lang="en-US" altLang="ja-JP" sz="2800" b="1" i="1" dirty="0" smtClean="0"/>
              <a:t>2019 MOFA</a:t>
            </a:r>
            <a:endParaRPr kumimoji="1" lang="ja-JP" altLang="en-US" sz="2800" b="1" i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92364" y="6415539"/>
            <a:ext cx="5499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Source: Ministry of Foreign Affairs of Japan</a:t>
            </a:r>
          </a:p>
        </p:txBody>
      </p:sp>
    </p:spTree>
    <p:extLst>
      <p:ext uri="{BB962C8B-B14F-4D97-AF65-F5344CB8AC3E}">
        <p14:creationId xmlns:p14="http://schemas.microsoft.com/office/powerpoint/2010/main" val="192463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矢印コネクタ 10"/>
          <p:cNvCxnSpPr>
            <a:endCxn id="4" idx="2"/>
          </p:cNvCxnSpPr>
          <p:nvPr/>
        </p:nvCxnSpPr>
        <p:spPr>
          <a:xfrm flipV="1">
            <a:off x="8082625" y="2207175"/>
            <a:ext cx="1050971" cy="10933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4368163" y="2799491"/>
            <a:ext cx="3813048" cy="191118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/>
              <a:t>Pakistan</a:t>
            </a:r>
            <a:r>
              <a:rPr kumimoji="1"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2810319" y="1174337"/>
            <a:ext cx="1932305" cy="7995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EU</a:t>
            </a:r>
            <a:endParaRPr kumimoji="1" lang="ja-JP" altLang="en-US" sz="2400" b="1" dirty="0"/>
          </a:p>
        </p:txBody>
      </p:sp>
      <p:sp>
        <p:nvSpPr>
          <p:cNvPr id="4" name="角丸四角形 3"/>
          <p:cNvSpPr/>
          <p:nvPr/>
        </p:nvSpPr>
        <p:spPr>
          <a:xfrm>
            <a:off x="8585418" y="1292775"/>
            <a:ext cx="109635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Japan</a:t>
            </a:r>
            <a:r>
              <a:rPr kumimoji="1"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9953372" y="2904375"/>
            <a:ext cx="100114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USA</a:t>
            </a:r>
            <a:endParaRPr kumimoji="1" lang="ja-JP" alt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4924611" y="1175441"/>
            <a:ext cx="2247714" cy="7973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China</a:t>
            </a:r>
            <a:endParaRPr kumimoji="1" lang="ja-JP" altLang="en-US" sz="2400" b="1" dirty="0"/>
          </a:p>
        </p:txBody>
      </p:sp>
      <p:sp>
        <p:nvSpPr>
          <p:cNvPr id="8" name="角丸四角形 7"/>
          <p:cNvSpPr/>
          <p:nvPr/>
        </p:nvSpPr>
        <p:spPr>
          <a:xfrm>
            <a:off x="509727" y="5603798"/>
            <a:ext cx="2103727" cy="6661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Sri Lanka</a:t>
            </a:r>
            <a:endParaRPr kumimoji="1" lang="ja-JP" altLang="en-US" sz="2000" b="1" dirty="0"/>
          </a:p>
        </p:txBody>
      </p:sp>
      <p:sp>
        <p:nvSpPr>
          <p:cNvPr id="9" name="角丸四角形 8"/>
          <p:cNvSpPr/>
          <p:nvPr/>
        </p:nvSpPr>
        <p:spPr>
          <a:xfrm>
            <a:off x="1938646" y="3228796"/>
            <a:ext cx="2133672" cy="84691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bg1"/>
                </a:solidFill>
              </a:rPr>
              <a:t>Pak Afghanistan Transit Trade Agreement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9116490" y="4133264"/>
            <a:ext cx="2106549" cy="813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ASEAN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1732160" y="1707787"/>
            <a:ext cx="818388" cy="695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</a:rPr>
              <a:t>Iran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上下矢印 12"/>
          <p:cNvSpPr/>
          <p:nvPr/>
        </p:nvSpPr>
        <p:spPr>
          <a:xfrm>
            <a:off x="6162385" y="1995331"/>
            <a:ext cx="373070" cy="7470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2" idx="0"/>
            <a:endCxn id="3" idx="2"/>
          </p:cNvCxnSpPr>
          <p:nvPr/>
        </p:nvCxnSpPr>
        <p:spPr>
          <a:xfrm flipH="1" flipV="1">
            <a:off x="3776472" y="1973919"/>
            <a:ext cx="2498215" cy="8255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2" idx="3"/>
            <a:endCxn id="5" idx="1"/>
          </p:cNvCxnSpPr>
          <p:nvPr/>
        </p:nvCxnSpPr>
        <p:spPr>
          <a:xfrm flipV="1">
            <a:off x="8181211" y="3361575"/>
            <a:ext cx="1772161" cy="3935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10" idx="1"/>
          </p:cNvCxnSpPr>
          <p:nvPr/>
        </p:nvCxnSpPr>
        <p:spPr>
          <a:xfrm>
            <a:off x="8181211" y="4400550"/>
            <a:ext cx="935279" cy="139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左右矢印 19"/>
          <p:cNvSpPr/>
          <p:nvPr/>
        </p:nvSpPr>
        <p:spPr>
          <a:xfrm rot="19800735">
            <a:off x="2523333" y="4930529"/>
            <a:ext cx="204742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97631" y="804453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GSP+ (</a:t>
            </a:r>
            <a:r>
              <a:rPr lang="en-US" altLang="ja-JP" dirty="0" smtClean="0"/>
              <a:t>2014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561530" y="96898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GSP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07086" y="1688566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GSP</a:t>
            </a:r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4676566" y="5605271"/>
            <a:ext cx="3364992" cy="6035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SAFTA (2006)</a:t>
            </a:r>
            <a:endParaRPr kumimoji="1" lang="ja-JP" altLang="en-US" sz="2400" b="1" dirty="0"/>
          </a:p>
        </p:txBody>
      </p:sp>
      <p:sp>
        <p:nvSpPr>
          <p:cNvPr id="28" name="上下矢印 27"/>
          <p:cNvSpPr/>
          <p:nvPr/>
        </p:nvSpPr>
        <p:spPr>
          <a:xfrm>
            <a:off x="6172562" y="4774361"/>
            <a:ext cx="352715" cy="7814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19973" y="1950530"/>
            <a:ext cx="2334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Trade&amp;Investment</a:t>
            </a:r>
            <a:r>
              <a:rPr lang="en-US" altLang="ja-JP" dirty="0" smtClean="0"/>
              <a:t> Framework Agreement (2003)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161924" y="4242846"/>
            <a:ext cx="1399667" cy="594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</a:rPr>
              <a:t>Mauritius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21" name="直線矢印コネクタ 20"/>
          <p:cNvCxnSpPr>
            <a:stCxn id="16" idx="3"/>
          </p:cNvCxnSpPr>
          <p:nvPr/>
        </p:nvCxnSpPr>
        <p:spPr>
          <a:xfrm flipV="1">
            <a:off x="1561591" y="4269412"/>
            <a:ext cx="2806572" cy="27076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90030" y="4781981"/>
            <a:ext cx="3673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Preferential Trade Agreement (2007)</a:t>
            </a:r>
            <a:endParaRPr kumimoji="1" lang="en-US" altLang="ja-JP" sz="16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0756" y="6269976"/>
            <a:ext cx="294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Pakistan Sri </a:t>
            </a:r>
            <a:r>
              <a:rPr kumimoji="1" lang="en-US" altLang="ja-JP" dirty="0"/>
              <a:t>L</a:t>
            </a:r>
            <a:r>
              <a:rPr kumimoji="1" lang="en-US" altLang="ja-JP" dirty="0" smtClean="0"/>
              <a:t>anka FTA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(2005)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030" y="1061456"/>
            <a:ext cx="212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Preferential Trade</a:t>
            </a:r>
          </a:p>
          <a:p>
            <a:r>
              <a:rPr lang="en-US" altLang="ja-JP" dirty="0" smtClean="0"/>
              <a:t>Agreement (2006</a:t>
            </a:r>
            <a:r>
              <a:rPr lang="en-US" altLang="ja-JP" dirty="0"/>
              <a:t>)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865" y="55079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i="1" dirty="0" smtClean="0"/>
              <a:t>4. Pakistan</a:t>
            </a:r>
            <a:r>
              <a:rPr lang="ja-JP" altLang="en-US" sz="2800" b="1" i="1" dirty="0" smtClean="0"/>
              <a:t> </a:t>
            </a:r>
            <a:r>
              <a:rPr lang="en-US" altLang="ja-JP" sz="2800" b="1" i="1" dirty="0" smtClean="0"/>
              <a:t>FTA</a:t>
            </a:r>
            <a:r>
              <a:rPr lang="ja-JP" altLang="en-US" sz="2800" b="1" i="1" dirty="0"/>
              <a:t> </a:t>
            </a:r>
            <a:r>
              <a:rPr lang="en-US" altLang="ja-JP" sz="2800" b="1" i="1" dirty="0" smtClean="0"/>
              <a:t>Network</a:t>
            </a:r>
            <a:r>
              <a:rPr lang="ja-JP" altLang="en-US" sz="2800" b="1" i="1" dirty="0"/>
              <a:t> </a:t>
            </a:r>
            <a:r>
              <a:rPr lang="en-US" altLang="ja-JP" sz="2800" b="1" i="1" dirty="0" smtClean="0"/>
              <a:t>Dec.201</a:t>
            </a:r>
            <a:r>
              <a:rPr lang="en-US" altLang="ja-JP" sz="2800" b="1" i="1" dirty="0"/>
              <a:t>9</a:t>
            </a:r>
            <a:endParaRPr kumimoji="1" lang="ja-JP" altLang="en-US" sz="2800" b="1" i="1" dirty="0"/>
          </a:p>
        </p:txBody>
      </p:sp>
      <p:sp>
        <p:nvSpPr>
          <p:cNvPr id="36" name="角丸四角形 35"/>
          <p:cNvSpPr/>
          <p:nvPr/>
        </p:nvSpPr>
        <p:spPr>
          <a:xfrm>
            <a:off x="161924" y="2525810"/>
            <a:ext cx="1885901" cy="641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</a:rPr>
              <a:t>Turkey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(</a:t>
            </a:r>
            <a:r>
              <a:rPr lang="en-US" altLang="ja-JP" sz="1600" dirty="0" smtClean="0">
                <a:solidFill>
                  <a:schemeClr val="tx1"/>
                </a:solidFill>
              </a:rPr>
              <a:t>Under Negotiation)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2596002" y="2365026"/>
            <a:ext cx="1814433" cy="53934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36" idx="3"/>
          </p:cNvCxnSpPr>
          <p:nvPr/>
        </p:nvCxnSpPr>
        <p:spPr>
          <a:xfrm>
            <a:off x="2047825" y="2846769"/>
            <a:ext cx="2337864" cy="21542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920739" y="506594"/>
            <a:ext cx="2714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Pakistan China FTA</a:t>
            </a:r>
            <a:r>
              <a:rPr kumimoji="1" lang="en-US" altLang="ja-JP" dirty="0" smtClean="0"/>
              <a:t>:2007</a:t>
            </a:r>
            <a:endParaRPr kumimoji="1" lang="en-US" altLang="ja-JP" dirty="0"/>
          </a:p>
          <a:p>
            <a:r>
              <a:rPr kumimoji="1" lang="en-US" altLang="ja-JP" dirty="0" smtClean="0"/>
              <a:t>Second Phase:Dec.2019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0755" y="6488668"/>
            <a:ext cx="578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Source: Government of Pakistan Ministry of Commerce, WTO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85034" y="4957059"/>
            <a:ext cx="39696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Pakistan Malaysia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FTA&amp;EIA (2008)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/>
              <a:t>Pakistan </a:t>
            </a:r>
            <a:r>
              <a:rPr lang="en-US" altLang="ja-JP" sz="1600" dirty="0" smtClean="0"/>
              <a:t>Indonesia Preferential</a:t>
            </a:r>
            <a:br>
              <a:rPr lang="en-US" altLang="ja-JP" sz="1600" dirty="0" smtClean="0"/>
            </a:br>
            <a:r>
              <a:rPr lang="en-US" altLang="ja-JP" sz="1600" dirty="0" smtClean="0"/>
              <a:t>Trade Agreement (2013</a:t>
            </a:r>
            <a:r>
              <a:rPr lang="en-US" altLang="ja-JP" sz="1600" dirty="0"/>
              <a:t>)</a:t>
            </a:r>
            <a:endParaRPr lang="en-US" altLang="ja-JP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Pakistan Thailand </a:t>
            </a:r>
            <a:r>
              <a:rPr lang="en-US" altLang="ja-JP" sz="1600" dirty="0"/>
              <a:t>FTA (Under Negotiation</a:t>
            </a:r>
            <a:r>
              <a:rPr lang="en-US" altLang="ja-JP" sz="1600" dirty="0" smtClean="0"/>
              <a:t>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40040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94944" y="932688"/>
            <a:ext cx="566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kumimoji="1" lang="en-US" altLang="ja-JP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Items</a:t>
            </a:r>
            <a:endParaRPr lang="ja-JP" altLang="ja-JP" dirty="0" smtClean="0">
              <a:latin typeface="Arial" panose="020B0604020202020204" pitchFamily="34" charset="0"/>
            </a:endParaRPr>
          </a:p>
          <a:p>
            <a:pPr fontAlgn="t"/>
            <a:r>
              <a:rPr kumimoji="1" lang="en-US" altLang="ja-JP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Share(%)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37348"/>
              </p:ext>
            </p:extLst>
          </p:nvPr>
        </p:nvGraphicFramePr>
        <p:xfrm>
          <a:off x="160501" y="1605359"/>
          <a:ext cx="3989959" cy="37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578"/>
                <a:gridCol w="2078381"/>
              </a:tblGrid>
              <a:tr h="5880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Commodities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Export</a:t>
                      </a:r>
                      <a:r>
                        <a:rPr kumimoji="1" lang="ja-JP" altLang="en-US" sz="2400" dirty="0" smtClean="0"/>
                        <a:t> </a:t>
                      </a:r>
                      <a:r>
                        <a:rPr kumimoji="1" lang="en-US" altLang="ja-JP" sz="2400" dirty="0" smtClean="0"/>
                        <a:t>Share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Textile</a:t>
                      </a:r>
                      <a:endParaRPr lang="ja-JP" altLang="ja-JP" sz="2400" b="1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/>
                        <a:t>30.2%</a:t>
                      </a:r>
                      <a:endParaRPr kumimoji="1" lang="ja-JP" altLang="en-US" sz="2400" b="1" dirty="0"/>
                    </a:p>
                  </a:txBody>
                  <a:tcPr anchor="ctr"/>
                </a:tc>
              </a:tr>
              <a:tr h="588000">
                <a:tc>
                  <a:txBody>
                    <a:bodyPr/>
                    <a:lstStyle/>
                    <a:p>
                      <a:pPr fontAlgn="t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Machinery </a:t>
                      </a:r>
                    </a:p>
                    <a:p>
                      <a:pPr fontAlgn="t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(Vehicle)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25.3%</a:t>
                      </a:r>
                    </a:p>
                    <a:p>
                      <a:pPr algn="r" fontAlgn="t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(2.6% ) 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Metal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13.8% 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Chemical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4.2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％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Others</a:t>
                      </a:r>
                      <a:endParaRPr lang="ja-JP" altLang="ja-JP" sz="2400" dirty="0" smtClean="0"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26.5%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1130524"/>
            <a:ext cx="4178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Japan’s Export (1960)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97019" y="1332371"/>
            <a:ext cx="7513701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Textile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Industry (2017)</a:t>
            </a:r>
            <a:endParaRPr kumimoji="1" lang="en-US" altLang="ja-JP" sz="2800" dirty="0"/>
          </a:p>
          <a:p>
            <a:r>
              <a:rPr kumimoji="1" lang="en-US" altLang="ja-JP" sz="2800" dirty="0" smtClean="0"/>
              <a:t>*Establishments: 5.7</a:t>
            </a:r>
            <a:r>
              <a:rPr kumimoji="1" lang="ja-JP" altLang="en-US" sz="2800" dirty="0" smtClean="0"/>
              <a:t>％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*Employees: 2.8% </a:t>
            </a:r>
          </a:p>
          <a:p>
            <a:r>
              <a:rPr kumimoji="1" lang="en-US" altLang="ja-JP" sz="2800" dirty="0" smtClean="0"/>
              <a:t>*Import Penetration ratio (2018) 97.7% of Clothing</a:t>
            </a:r>
          </a:p>
          <a:p>
            <a:pPr algn="r"/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1600" dirty="0" smtClean="0"/>
              <a:t>Source: Ministry </a:t>
            </a:r>
            <a:r>
              <a:rPr kumimoji="1" lang="en-US" altLang="ja-JP" sz="1600" dirty="0"/>
              <a:t>of </a:t>
            </a:r>
            <a:r>
              <a:rPr kumimoji="1" lang="en-US" altLang="ja-JP" sz="1600" dirty="0" err="1"/>
              <a:t>Economy.Trade</a:t>
            </a:r>
            <a:r>
              <a:rPr kumimoji="1" lang="en-US" altLang="ja-JP" sz="1600" dirty="0"/>
              <a:t> &amp; Industry </a:t>
            </a:r>
            <a:r>
              <a:rPr kumimoji="1" lang="en-US" altLang="ja-JP" sz="1600" dirty="0" smtClean="0"/>
              <a:t>information Jan.2020</a:t>
            </a:r>
            <a:endParaRPr kumimoji="1" lang="en-US" altLang="ja-JP" sz="1600" dirty="0"/>
          </a:p>
          <a:p>
            <a:pPr algn="r"/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繊維</a:t>
            </a:r>
            <a:r>
              <a:rPr kumimoji="1" lang="ja-JP" altLang="en-US" sz="1600" dirty="0"/>
              <a:t>産業の現状と経済産業省の</a:t>
            </a:r>
            <a:r>
              <a:rPr kumimoji="1" lang="ja-JP" altLang="en-US" sz="1600" dirty="0" smtClean="0"/>
              <a:t>取組</a:t>
            </a:r>
            <a:r>
              <a:rPr kumimoji="1" lang="en-US" altLang="ja-JP" sz="1600" dirty="0" smtClean="0"/>
              <a:t>)</a:t>
            </a:r>
            <a:endParaRPr kumimoji="1" lang="en-US" altLang="ja-JP" sz="1600" dirty="0"/>
          </a:p>
        </p:txBody>
      </p:sp>
      <p:sp>
        <p:nvSpPr>
          <p:cNvPr id="8" name="右矢印 7"/>
          <p:cNvSpPr/>
          <p:nvPr/>
        </p:nvSpPr>
        <p:spPr>
          <a:xfrm>
            <a:off x="4178808" y="3215274"/>
            <a:ext cx="717804" cy="91935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63999" y="4127212"/>
            <a:ext cx="6519672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OEM (</a:t>
            </a:r>
            <a:r>
              <a:rPr lang="en-US" altLang="ja-JP" sz="2800" dirty="0" smtClean="0"/>
              <a:t>Original </a:t>
            </a:r>
            <a:r>
              <a:rPr lang="en-US" altLang="ja-JP" sz="2800" dirty="0"/>
              <a:t>Equipment </a:t>
            </a:r>
            <a:r>
              <a:rPr lang="en-US" altLang="ja-JP" sz="2800" dirty="0" smtClean="0"/>
              <a:t>Manufacturer)</a:t>
            </a:r>
          </a:p>
        </p:txBody>
      </p:sp>
      <p:sp>
        <p:nvSpPr>
          <p:cNvPr id="3" name="円/楕円 2"/>
          <p:cNvSpPr/>
          <p:nvPr/>
        </p:nvSpPr>
        <p:spPr>
          <a:xfrm>
            <a:off x="4595643" y="4785675"/>
            <a:ext cx="2529459" cy="116529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Material</a:t>
            </a:r>
          </a:p>
          <a:p>
            <a:pPr algn="ctr"/>
            <a:r>
              <a:rPr kumimoji="1" lang="en-US" altLang="ja-JP" sz="2400" b="1" dirty="0"/>
              <a:t>Fabrics</a:t>
            </a:r>
            <a:endParaRPr kumimoji="1" lang="ja-JP" altLang="en-US" sz="2400" b="1" dirty="0"/>
          </a:p>
        </p:txBody>
      </p:sp>
      <p:sp>
        <p:nvSpPr>
          <p:cNvPr id="10" name="右矢印 9"/>
          <p:cNvSpPr/>
          <p:nvPr/>
        </p:nvSpPr>
        <p:spPr>
          <a:xfrm>
            <a:off x="7181797" y="4917818"/>
            <a:ext cx="978408" cy="901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8216900" y="4827935"/>
            <a:ext cx="3403600" cy="10807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Production site</a:t>
            </a:r>
            <a:endParaRPr kumimoji="1" lang="ja-JP" altLang="en-US" sz="2400" b="1" dirty="0"/>
          </a:p>
        </p:txBody>
      </p:sp>
      <p:sp>
        <p:nvSpPr>
          <p:cNvPr id="12" name="左カーブ矢印 11"/>
          <p:cNvSpPr/>
          <p:nvPr/>
        </p:nvSpPr>
        <p:spPr>
          <a:xfrm rot="5400000">
            <a:off x="7362883" y="4190056"/>
            <a:ext cx="921903" cy="41794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25293" y="5864276"/>
            <a:ext cx="3183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Re-Export</a:t>
            </a:r>
          </a:p>
          <a:p>
            <a:r>
              <a:rPr kumimoji="1" lang="en-US" altLang="ja-JP" sz="2400" dirty="0" smtClean="0"/>
              <a:t>Donor Contents GSP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118872"/>
            <a:ext cx="63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smtClean="0"/>
              <a:t>5. Japan Textile Industry</a:t>
            </a:r>
            <a:r>
              <a:rPr kumimoji="1" lang="ja-JP" altLang="en-US" sz="2800" b="1" i="1" dirty="0" smtClean="0"/>
              <a:t> </a:t>
            </a:r>
            <a:r>
              <a:rPr kumimoji="1" lang="en-US" altLang="ja-JP" sz="2800" b="1" i="1" dirty="0" smtClean="0"/>
              <a:t>1960&amp;</a:t>
            </a:r>
            <a:r>
              <a:rPr kumimoji="1" lang="ja-JP" altLang="en-US" sz="2800" b="1" i="1" dirty="0" smtClean="0"/>
              <a:t> </a:t>
            </a:r>
            <a:r>
              <a:rPr kumimoji="1" lang="en-US" altLang="ja-JP" sz="2800" b="1" i="1" dirty="0" smtClean="0"/>
              <a:t>Current</a:t>
            </a:r>
            <a:endParaRPr kumimoji="1" lang="ja-JP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76248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8016" y="179249"/>
            <a:ext cx="1181633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i="1" dirty="0" smtClean="0"/>
              <a:t>Reference 1: Law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●実行関税率表（</a:t>
            </a:r>
            <a:r>
              <a:rPr lang="en-US" altLang="ja-JP" sz="2400" dirty="0" smtClean="0"/>
              <a:t>2020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日）</a:t>
            </a:r>
            <a:endParaRPr lang="en-US" altLang="zh-TW" sz="2400" dirty="0"/>
          </a:p>
          <a:p>
            <a:r>
              <a:rPr lang="en-US" altLang="ja-JP" sz="2400" dirty="0"/>
              <a:t>Japan's Tariff Schedule as of January 1 2020</a:t>
            </a:r>
            <a:endParaRPr lang="en-US" altLang="zh-TW" sz="2400" dirty="0" smtClean="0"/>
          </a:p>
          <a:p>
            <a:r>
              <a:rPr lang="en-US" altLang="zh-TW" sz="2400" dirty="0" smtClean="0">
                <a:hlinkClick r:id="rId2"/>
              </a:rPr>
              <a:t>https</a:t>
            </a:r>
            <a:r>
              <a:rPr lang="en-US" altLang="zh-TW" sz="2400" dirty="0">
                <a:hlinkClick r:id="rId2"/>
              </a:rPr>
              <a:t>://</a:t>
            </a:r>
            <a:r>
              <a:rPr lang="en-US" altLang="zh-TW" sz="2400" dirty="0" smtClean="0">
                <a:hlinkClick r:id="rId2"/>
              </a:rPr>
              <a:t>www.customs.go.jp/english/tariff/2020_1/index.htm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ja-JP" altLang="en-US" sz="2400" dirty="0" smtClean="0"/>
              <a:t>●</a:t>
            </a:r>
            <a:r>
              <a:rPr lang="zh-TW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家庭</a:t>
            </a:r>
            <a:r>
              <a:rPr lang="zh-TW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用品品質表示法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dirty="0" smtClean="0"/>
              <a:t>Household </a:t>
            </a:r>
            <a:r>
              <a:rPr lang="en-US" altLang="ja-JP" sz="2400" dirty="0"/>
              <a:t>Goods Quality Labeling </a:t>
            </a:r>
            <a:r>
              <a:rPr lang="en-US" altLang="ja-JP" sz="2400" dirty="0" smtClean="0"/>
              <a:t>Act</a:t>
            </a:r>
          </a:p>
          <a:p>
            <a:r>
              <a:rPr lang="en-US" altLang="ja-JP" sz="2400" dirty="0">
                <a:hlinkClick r:id="rId3"/>
              </a:rPr>
              <a:t>http://www.japaneselawtranslation.go.jp/law/detail/?</a:t>
            </a:r>
            <a:r>
              <a:rPr lang="en-US" altLang="ja-JP" sz="2400" dirty="0" smtClean="0">
                <a:hlinkClick r:id="rId3"/>
              </a:rPr>
              <a:t>id=2217&amp;vm=04&amp;re=01&amp;new=1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●有害</a:t>
            </a:r>
            <a:r>
              <a:rPr lang="ja-JP" altLang="en-US" sz="2400" dirty="0"/>
              <a:t>物質を含有する家庭用品の規制に関する</a:t>
            </a:r>
            <a:r>
              <a:rPr lang="ja-JP" altLang="en-US" sz="2400" dirty="0" smtClean="0"/>
              <a:t>法律</a:t>
            </a:r>
            <a:endParaRPr lang="en-US" altLang="ja-JP" sz="2400" dirty="0" smtClean="0"/>
          </a:p>
          <a:p>
            <a:r>
              <a:rPr lang="en-US" altLang="ja-JP" sz="2400" dirty="0"/>
              <a:t>Act on Control of Household Products Containing Harmful </a:t>
            </a:r>
            <a:r>
              <a:rPr lang="en-US" altLang="ja-JP" sz="2400" dirty="0" smtClean="0"/>
              <a:t>Substances</a:t>
            </a:r>
            <a:endParaRPr lang="en-US" altLang="ja-JP" sz="2400" dirty="0"/>
          </a:p>
          <a:p>
            <a:r>
              <a:rPr lang="en-US" altLang="ja-JP" sz="2400" dirty="0">
                <a:hlinkClick r:id="rId4"/>
              </a:rPr>
              <a:t>http://www.japaneselawtranslation.go.jp/law/detail/?</a:t>
            </a:r>
            <a:r>
              <a:rPr lang="en-US" altLang="ja-JP" sz="2400" dirty="0" smtClean="0">
                <a:hlinkClick r:id="rId4"/>
              </a:rPr>
              <a:t>id=1949&amp;vm=04&amp;re=01&amp;new=1</a:t>
            </a:r>
            <a:endParaRPr lang="en-US" altLang="ja-JP" sz="2400" dirty="0" smtClean="0"/>
          </a:p>
          <a:p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401063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5344" y="855233"/>
            <a:ext cx="121066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I. Origin Criteria</a:t>
            </a:r>
          </a:p>
          <a:p>
            <a:endParaRPr lang="en-US" altLang="ja-JP" dirty="0" smtClean="0"/>
          </a:p>
          <a:p>
            <a:pPr marL="400050" indent="-400050">
              <a:buAutoNum type="romanUcPeriod"/>
            </a:pPr>
            <a:endParaRPr lang="en-US" altLang="ja-JP" dirty="0"/>
          </a:p>
          <a:p>
            <a:pPr marL="400050" indent="-400050">
              <a:buAutoNum type="romanUcPeriod"/>
            </a:pPr>
            <a:endParaRPr lang="en-US" altLang="ja-JP" dirty="0" smtClean="0"/>
          </a:p>
          <a:p>
            <a:endParaRPr lang="en-US" altLang="ja-JP" dirty="0"/>
          </a:p>
          <a:p>
            <a:pPr marL="400050" indent="-400050">
              <a:buAutoNum type="romanUcPeriod"/>
            </a:pPr>
            <a:endParaRPr lang="en-US" altLang="ja-JP" dirty="0" smtClean="0"/>
          </a:p>
          <a:p>
            <a:pPr marL="400050" indent="-400050">
              <a:buAutoNum type="romanUcPeriod"/>
            </a:pPr>
            <a:endParaRPr lang="en-US" altLang="ja-JP" dirty="0"/>
          </a:p>
          <a:p>
            <a:pPr marL="400050" indent="-400050">
              <a:buAutoNum type="romanUcPeriod"/>
            </a:pPr>
            <a:endParaRPr lang="en-US" altLang="ja-JP" dirty="0" smtClean="0"/>
          </a:p>
          <a:p>
            <a:pPr marL="400050" indent="-400050">
              <a:buAutoNum type="romanUcPeriod"/>
            </a:pPr>
            <a:endParaRPr lang="en-US" altLang="ja-JP" dirty="0" smtClean="0"/>
          </a:p>
          <a:p>
            <a:pPr marL="400050" indent="-400050">
              <a:buAutoNum type="romanUcPeriod"/>
            </a:pPr>
            <a:endParaRPr lang="en-US" altLang="ja-JP" dirty="0"/>
          </a:p>
          <a:p>
            <a:pPr marL="400050" indent="-400050">
              <a:buAutoNum type="romanUcPeriod"/>
            </a:pPr>
            <a:endParaRPr lang="en-US" altLang="ja-JP" dirty="0" smtClean="0"/>
          </a:p>
          <a:p>
            <a:pPr marL="400050" indent="-400050">
              <a:buAutoNum type="romanUcPeriod"/>
            </a:pPr>
            <a:endParaRPr lang="en-US" altLang="ja-JP" dirty="0"/>
          </a:p>
          <a:p>
            <a:pPr marL="400050" indent="-400050">
              <a:buAutoNum type="romanUcPeriod"/>
            </a:pPr>
            <a:endParaRPr lang="en-US" altLang="ja-JP" dirty="0" smtClean="0"/>
          </a:p>
          <a:p>
            <a:pPr marL="400050" indent="-400050">
              <a:buAutoNum type="romanUcPeriod"/>
            </a:pP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sz="2800" dirty="0" smtClean="0"/>
              <a:t>II. Consignment Criteria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III.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Procedural Provisions</a:t>
            </a:r>
            <a:endParaRPr kumimoji="1" lang="en-US" altLang="ja-JP" sz="28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81000" y="1794130"/>
            <a:ext cx="2219706" cy="68579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Origin criteria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 rot="10800000" flipV="1">
            <a:off x="4685917" y="1595726"/>
            <a:ext cx="5143882" cy="105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FF0000"/>
                </a:solidFill>
              </a:rPr>
              <a:t>Goods satisfied substantial transformation criterion</a:t>
            </a:r>
          </a:p>
        </p:txBody>
      </p:sp>
      <p:sp>
        <p:nvSpPr>
          <p:cNvPr id="6" name="円/楕円 5"/>
          <p:cNvSpPr/>
          <p:nvPr/>
        </p:nvSpPr>
        <p:spPr>
          <a:xfrm>
            <a:off x="1580841" y="3322504"/>
            <a:ext cx="3019425" cy="16619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Change in tariff classification criterion</a:t>
            </a:r>
            <a:endParaRPr kumimoji="1" lang="ja-JP" altLang="en-US" sz="2400" dirty="0"/>
          </a:p>
        </p:txBody>
      </p:sp>
      <p:sp>
        <p:nvSpPr>
          <p:cNvPr id="7" name="円/楕円 6"/>
          <p:cNvSpPr/>
          <p:nvPr/>
        </p:nvSpPr>
        <p:spPr>
          <a:xfrm>
            <a:off x="4795457" y="3322504"/>
            <a:ext cx="2600609" cy="16619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/>
              <a:t>Value-added criterion </a:t>
            </a:r>
          </a:p>
        </p:txBody>
      </p:sp>
      <p:sp>
        <p:nvSpPr>
          <p:cNvPr id="8" name="円/楕円 7"/>
          <p:cNvSpPr/>
          <p:nvPr/>
        </p:nvSpPr>
        <p:spPr>
          <a:xfrm>
            <a:off x="7534275" y="3179504"/>
            <a:ext cx="4620768" cy="18196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FFFF00"/>
                </a:solidFill>
              </a:rPr>
              <a:t>Specific manufacturing or </a:t>
            </a:r>
            <a:r>
              <a:rPr lang="en-US" altLang="ja-JP" sz="2800" dirty="0" smtClean="0">
                <a:solidFill>
                  <a:srgbClr val="FFFF00"/>
                </a:solidFill>
              </a:rPr>
              <a:t>processing operation </a:t>
            </a:r>
            <a:r>
              <a:rPr lang="en-US" altLang="ja-JP" sz="2800" dirty="0">
                <a:solidFill>
                  <a:srgbClr val="FFFF00"/>
                </a:solidFill>
              </a:rPr>
              <a:t>criterion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85918" y="922411"/>
            <a:ext cx="5143881" cy="584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Wholly obtained or produced goods</a:t>
            </a:r>
            <a:endParaRPr kumimoji="1" lang="ja-JP" altLang="en-US" sz="2400" dirty="0"/>
          </a:p>
        </p:txBody>
      </p:sp>
      <p:cxnSp>
        <p:nvCxnSpPr>
          <p:cNvPr id="12" name="直線矢印コネクタ 11"/>
          <p:cNvCxnSpPr>
            <a:stCxn id="3" idx="3"/>
            <a:endCxn id="10" idx="1"/>
          </p:cNvCxnSpPr>
          <p:nvPr/>
        </p:nvCxnSpPr>
        <p:spPr>
          <a:xfrm flipV="1">
            <a:off x="2600706" y="1214652"/>
            <a:ext cx="2085212" cy="922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3" idx="3"/>
            <a:endCxn id="4" idx="3"/>
          </p:cNvCxnSpPr>
          <p:nvPr/>
        </p:nvCxnSpPr>
        <p:spPr>
          <a:xfrm flipV="1">
            <a:off x="2600706" y="2121507"/>
            <a:ext cx="2085211" cy="155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endCxn id="6" idx="0"/>
          </p:cNvCxnSpPr>
          <p:nvPr/>
        </p:nvCxnSpPr>
        <p:spPr>
          <a:xfrm flipH="1">
            <a:off x="3090554" y="2662812"/>
            <a:ext cx="4130347" cy="6596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4" idx="2"/>
            <a:endCxn id="7" idx="0"/>
          </p:cNvCxnSpPr>
          <p:nvPr/>
        </p:nvCxnSpPr>
        <p:spPr>
          <a:xfrm flipH="1">
            <a:off x="6095762" y="2647287"/>
            <a:ext cx="1162096" cy="6752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4" idx="2"/>
            <a:endCxn id="8" idx="0"/>
          </p:cNvCxnSpPr>
          <p:nvPr/>
        </p:nvCxnSpPr>
        <p:spPr>
          <a:xfrm>
            <a:off x="7257858" y="2647287"/>
            <a:ext cx="2586801" cy="5322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4404" y="167081"/>
            <a:ext cx="56418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smtClean="0"/>
              <a:t>Reference 2: GSP Origin Rule</a:t>
            </a:r>
          </a:p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76004" y="6355461"/>
            <a:ext cx="4270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Source: JAPAN CUSTOMS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370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13923</TotalTime>
  <Words>867</Words>
  <Application>Microsoft Macintosh PowerPoint</Application>
  <PresentationFormat>Custom</PresentationFormat>
  <Paragraphs>204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インテグラル</vt:lpstr>
      <vt:lpstr>“Preparing for International Business based on the Characteristics and Preferences of Japanese Customers 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へようこそ</dc:title>
  <dc:creator>asia</dc:creator>
  <cp:keywords/>
  <cp:lastModifiedBy>MBP</cp:lastModifiedBy>
  <cp:revision>125</cp:revision>
  <dcterms:created xsi:type="dcterms:W3CDTF">2020-02-04T06:05:25Z</dcterms:created>
  <dcterms:modified xsi:type="dcterms:W3CDTF">2020-08-31T02:45:45Z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